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628" autoAdjust="0"/>
  </p:normalViewPr>
  <p:slideViewPr>
    <p:cSldViewPr snapToGrid="0">
      <p:cViewPr varScale="1">
        <p:scale>
          <a:sx n="92" d="100"/>
          <a:sy n="92" d="100"/>
        </p:scale>
        <p:origin x="29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34D384-34FD-4C32-A6E0-FC523E97F2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AE"/>
        </a:p>
      </dgm:t>
    </dgm:pt>
    <dgm:pt modelId="{1B125FB1-F22F-4B72-88BE-C570578089E4}">
      <dgm:prSet phldrT="[Text]" custT="1"/>
      <dgm:spPr/>
      <dgm:t>
        <a:bodyPr/>
        <a:lstStyle/>
        <a:p>
          <a:r>
            <a:rPr lang="en-US" sz="2400" dirty="0"/>
            <a:t>Build hierarchical semantic encoding to reduce memory/compute load</a:t>
          </a:r>
          <a:endParaRPr lang="en-AE" sz="2400" dirty="0"/>
        </a:p>
      </dgm:t>
    </dgm:pt>
    <dgm:pt modelId="{F275FA5E-6B6D-453A-98A2-99ADBCF1EE8B}" type="parTrans" cxnId="{4E9B2DD0-D247-413B-AC35-FC02D9F79ADE}">
      <dgm:prSet/>
      <dgm:spPr/>
      <dgm:t>
        <a:bodyPr/>
        <a:lstStyle/>
        <a:p>
          <a:endParaRPr lang="en-AE" sz="1600"/>
        </a:p>
      </dgm:t>
    </dgm:pt>
    <dgm:pt modelId="{DF058671-A27B-43D2-8237-A296AAE22CDE}" type="sibTrans" cxnId="{4E9B2DD0-D247-413B-AC35-FC02D9F79ADE}">
      <dgm:prSet/>
      <dgm:spPr/>
      <dgm:t>
        <a:bodyPr/>
        <a:lstStyle/>
        <a:p>
          <a:endParaRPr lang="en-AE" sz="1600"/>
        </a:p>
      </dgm:t>
    </dgm:pt>
    <dgm:pt modelId="{92712965-8EE9-4EED-8539-B3EC75A258CB}">
      <dgm:prSet custT="1"/>
      <dgm:spPr/>
      <dgm:t>
        <a:bodyPr/>
        <a:lstStyle/>
        <a:p>
          <a:r>
            <a:rPr lang="en-US" sz="2400" dirty="0"/>
            <a:t>Use LLMs + 3D generative models to shape semantic hierarchy</a:t>
          </a:r>
        </a:p>
      </dgm:t>
    </dgm:pt>
    <dgm:pt modelId="{6304A374-0C2A-44C4-BAA7-3998109C6EFE}" type="parTrans" cxnId="{19B74AD1-E22D-406A-B75B-C01ECAB5A0A0}">
      <dgm:prSet/>
      <dgm:spPr/>
      <dgm:t>
        <a:bodyPr/>
        <a:lstStyle/>
        <a:p>
          <a:endParaRPr lang="en-AE" sz="1600"/>
        </a:p>
      </dgm:t>
    </dgm:pt>
    <dgm:pt modelId="{B5FD69BC-5DEA-44B8-AC27-292AE509D004}" type="sibTrans" cxnId="{19B74AD1-E22D-406A-B75B-C01ECAB5A0A0}">
      <dgm:prSet/>
      <dgm:spPr/>
      <dgm:t>
        <a:bodyPr/>
        <a:lstStyle/>
        <a:p>
          <a:endParaRPr lang="en-AE" sz="1600"/>
        </a:p>
      </dgm:t>
    </dgm:pt>
    <dgm:pt modelId="{FA319EA0-3461-4C70-9F62-7307751EE164}">
      <dgm:prSet custT="1"/>
      <dgm:spPr/>
      <dgm:t>
        <a:bodyPr/>
        <a:lstStyle/>
        <a:p>
          <a:r>
            <a:rPr lang="en-US" sz="2400" dirty="0"/>
            <a:t>Develop a unified SLAM system for RGB-D + monocular input</a:t>
          </a:r>
        </a:p>
      </dgm:t>
    </dgm:pt>
    <dgm:pt modelId="{ED0B3952-11F7-4516-821F-E487609A464E}" type="parTrans" cxnId="{23EB684B-92C6-4075-AF63-37DFF0EEC5EA}">
      <dgm:prSet/>
      <dgm:spPr/>
      <dgm:t>
        <a:bodyPr/>
        <a:lstStyle/>
        <a:p>
          <a:endParaRPr lang="en-AE" sz="1600"/>
        </a:p>
      </dgm:t>
    </dgm:pt>
    <dgm:pt modelId="{81431A04-40D2-455F-AA31-35D8ADD44A3E}" type="sibTrans" cxnId="{23EB684B-92C6-4075-AF63-37DFF0EEC5EA}">
      <dgm:prSet/>
      <dgm:spPr/>
      <dgm:t>
        <a:bodyPr/>
        <a:lstStyle/>
        <a:p>
          <a:endParaRPr lang="en-AE" sz="1600"/>
        </a:p>
      </dgm:t>
    </dgm:pt>
    <dgm:pt modelId="{8C2C0A3B-8C66-4A65-B9A3-C78763728393}">
      <dgm:prSet custT="1"/>
      <dgm:spPr/>
      <dgm:t>
        <a:bodyPr/>
        <a:lstStyle/>
        <a:p>
          <a:r>
            <a:rPr lang="en-US" sz="2400" dirty="0"/>
            <a:t>Maintain high mapping accuracy with fast runtime</a:t>
          </a:r>
          <a:endParaRPr lang="en-AE" sz="2400" dirty="0"/>
        </a:p>
      </dgm:t>
    </dgm:pt>
    <dgm:pt modelId="{5A0FA6F3-37B4-46E1-8CF7-B183BD84B86D}" type="parTrans" cxnId="{1E0FE81E-23ED-489E-89CF-D4EB91123F5D}">
      <dgm:prSet/>
      <dgm:spPr/>
      <dgm:t>
        <a:bodyPr/>
        <a:lstStyle/>
        <a:p>
          <a:endParaRPr lang="en-AE" sz="1600"/>
        </a:p>
      </dgm:t>
    </dgm:pt>
    <dgm:pt modelId="{FD866E2A-E35B-4EDF-9C4D-B29C202EAF5A}" type="sibTrans" cxnId="{1E0FE81E-23ED-489E-89CF-D4EB91123F5D}">
      <dgm:prSet/>
      <dgm:spPr/>
      <dgm:t>
        <a:bodyPr/>
        <a:lstStyle/>
        <a:p>
          <a:endParaRPr lang="en-AE" sz="1600"/>
        </a:p>
      </dgm:t>
    </dgm:pt>
    <dgm:pt modelId="{829EEA59-2E89-4AF6-B70B-6299CB49AFE4}" type="pres">
      <dgm:prSet presAssocID="{0F34D384-34FD-4C32-A6E0-FC523E97F204}" presName="Name0" presStyleCnt="0">
        <dgm:presLayoutVars>
          <dgm:chMax val="7"/>
          <dgm:chPref val="7"/>
          <dgm:dir/>
        </dgm:presLayoutVars>
      </dgm:prSet>
      <dgm:spPr/>
    </dgm:pt>
    <dgm:pt modelId="{4971A0DC-024C-418C-956C-FA083C88B9E1}" type="pres">
      <dgm:prSet presAssocID="{0F34D384-34FD-4C32-A6E0-FC523E97F204}" presName="Name1" presStyleCnt="0"/>
      <dgm:spPr/>
    </dgm:pt>
    <dgm:pt modelId="{4858CCB4-2C36-453D-A37A-3A6E6F390B20}" type="pres">
      <dgm:prSet presAssocID="{0F34D384-34FD-4C32-A6E0-FC523E97F204}" presName="cycle" presStyleCnt="0"/>
      <dgm:spPr/>
    </dgm:pt>
    <dgm:pt modelId="{ACC46DC0-1423-4FD9-A6EC-CD21DA3D4FC4}" type="pres">
      <dgm:prSet presAssocID="{0F34D384-34FD-4C32-A6E0-FC523E97F204}" presName="srcNode" presStyleLbl="node1" presStyleIdx="0" presStyleCnt="4"/>
      <dgm:spPr/>
    </dgm:pt>
    <dgm:pt modelId="{95E32C2F-CB67-44F8-9C4C-1D6F248559B9}" type="pres">
      <dgm:prSet presAssocID="{0F34D384-34FD-4C32-A6E0-FC523E97F204}" presName="conn" presStyleLbl="parChTrans1D2" presStyleIdx="0" presStyleCnt="1"/>
      <dgm:spPr/>
    </dgm:pt>
    <dgm:pt modelId="{E5D7103E-3337-4BC0-8BEC-E582D0AE7C67}" type="pres">
      <dgm:prSet presAssocID="{0F34D384-34FD-4C32-A6E0-FC523E97F204}" presName="extraNode" presStyleLbl="node1" presStyleIdx="0" presStyleCnt="4"/>
      <dgm:spPr/>
    </dgm:pt>
    <dgm:pt modelId="{A5FE71B8-7AFB-480E-8CB1-0B2D33DFF52E}" type="pres">
      <dgm:prSet presAssocID="{0F34D384-34FD-4C32-A6E0-FC523E97F204}" presName="dstNode" presStyleLbl="node1" presStyleIdx="0" presStyleCnt="4"/>
      <dgm:spPr/>
    </dgm:pt>
    <dgm:pt modelId="{6D273307-E505-4C45-B77E-D96706B66222}" type="pres">
      <dgm:prSet presAssocID="{1B125FB1-F22F-4B72-88BE-C570578089E4}" presName="text_1" presStyleLbl="node1" presStyleIdx="0" presStyleCnt="4">
        <dgm:presLayoutVars>
          <dgm:bulletEnabled val="1"/>
        </dgm:presLayoutVars>
      </dgm:prSet>
      <dgm:spPr/>
    </dgm:pt>
    <dgm:pt modelId="{1BA1CE3E-065C-4725-86B3-EE206F2C4084}" type="pres">
      <dgm:prSet presAssocID="{1B125FB1-F22F-4B72-88BE-C570578089E4}" presName="accent_1" presStyleCnt="0"/>
      <dgm:spPr/>
    </dgm:pt>
    <dgm:pt modelId="{AEA4603D-1180-4676-BAC3-46CDD73D1C39}" type="pres">
      <dgm:prSet presAssocID="{1B125FB1-F22F-4B72-88BE-C570578089E4}" presName="accentRepeatNode" presStyleLbl="solidFgAcc1" presStyleIdx="0" presStyleCnt="4"/>
      <dgm:spPr/>
    </dgm:pt>
    <dgm:pt modelId="{D5834BDA-02B3-49C6-8554-B79958B5BC07}" type="pres">
      <dgm:prSet presAssocID="{92712965-8EE9-4EED-8539-B3EC75A258CB}" presName="text_2" presStyleLbl="node1" presStyleIdx="1" presStyleCnt="4">
        <dgm:presLayoutVars>
          <dgm:bulletEnabled val="1"/>
        </dgm:presLayoutVars>
      </dgm:prSet>
      <dgm:spPr/>
    </dgm:pt>
    <dgm:pt modelId="{FBAF6B16-B952-42A0-9C1B-C82AFC97DD35}" type="pres">
      <dgm:prSet presAssocID="{92712965-8EE9-4EED-8539-B3EC75A258CB}" presName="accent_2" presStyleCnt="0"/>
      <dgm:spPr/>
    </dgm:pt>
    <dgm:pt modelId="{EC573224-70A1-412F-8FA2-D15EA012CDD9}" type="pres">
      <dgm:prSet presAssocID="{92712965-8EE9-4EED-8539-B3EC75A258CB}" presName="accentRepeatNode" presStyleLbl="solidFgAcc1" presStyleIdx="1" presStyleCnt="4"/>
      <dgm:spPr/>
    </dgm:pt>
    <dgm:pt modelId="{6C52B84C-2B6A-47C3-A24E-F42AD42831DF}" type="pres">
      <dgm:prSet presAssocID="{FA319EA0-3461-4C70-9F62-7307751EE164}" presName="text_3" presStyleLbl="node1" presStyleIdx="2" presStyleCnt="4">
        <dgm:presLayoutVars>
          <dgm:bulletEnabled val="1"/>
        </dgm:presLayoutVars>
      </dgm:prSet>
      <dgm:spPr/>
    </dgm:pt>
    <dgm:pt modelId="{F6DE98A1-F0CE-43E4-8701-786B6DCAF47C}" type="pres">
      <dgm:prSet presAssocID="{FA319EA0-3461-4C70-9F62-7307751EE164}" presName="accent_3" presStyleCnt="0"/>
      <dgm:spPr/>
    </dgm:pt>
    <dgm:pt modelId="{3EAB8BB2-DAB4-4ACF-B95D-413EEB3F5F62}" type="pres">
      <dgm:prSet presAssocID="{FA319EA0-3461-4C70-9F62-7307751EE164}" presName="accentRepeatNode" presStyleLbl="solidFgAcc1" presStyleIdx="2" presStyleCnt="4"/>
      <dgm:spPr/>
    </dgm:pt>
    <dgm:pt modelId="{F45B0E6A-0384-4DB5-B4FD-9E678E914FCD}" type="pres">
      <dgm:prSet presAssocID="{8C2C0A3B-8C66-4A65-B9A3-C78763728393}" presName="text_4" presStyleLbl="node1" presStyleIdx="3" presStyleCnt="4">
        <dgm:presLayoutVars>
          <dgm:bulletEnabled val="1"/>
        </dgm:presLayoutVars>
      </dgm:prSet>
      <dgm:spPr/>
    </dgm:pt>
    <dgm:pt modelId="{FEABDBEA-3708-44A8-A463-2BAC1BF051BF}" type="pres">
      <dgm:prSet presAssocID="{8C2C0A3B-8C66-4A65-B9A3-C78763728393}" presName="accent_4" presStyleCnt="0"/>
      <dgm:spPr/>
    </dgm:pt>
    <dgm:pt modelId="{28B5B7A4-2250-4C83-B1B0-F605ED3AA972}" type="pres">
      <dgm:prSet presAssocID="{8C2C0A3B-8C66-4A65-B9A3-C78763728393}" presName="accentRepeatNode" presStyleLbl="solidFgAcc1" presStyleIdx="3" presStyleCnt="4"/>
      <dgm:spPr/>
    </dgm:pt>
  </dgm:ptLst>
  <dgm:cxnLst>
    <dgm:cxn modelId="{779AD10F-0198-4C3E-9AC8-B6CE1B30AF54}" type="presOf" srcId="{92712965-8EE9-4EED-8539-B3EC75A258CB}" destId="{D5834BDA-02B3-49C6-8554-B79958B5BC07}" srcOrd="0" destOrd="0" presId="urn:microsoft.com/office/officeart/2008/layout/VerticalCurvedList"/>
    <dgm:cxn modelId="{F4FE631D-FD6B-4540-8833-6E8C9487338C}" type="presOf" srcId="{8C2C0A3B-8C66-4A65-B9A3-C78763728393}" destId="{F45B0E6A-0384-4DB5-B4FD-9E678E914FCD}" srcOrd="0" destOrd="0" presId="urn:microsoft.com/office/officeart/2008/layout/VerticalCurvedList"/>
    <dgm:cxn modelId="{1E0FE81E-23ED-489E-89CF-D4EB91123F5D}" srcId="{0F34D384-34FD-4C32-A6E0-FC523E97F204}" destId="{8C2C0A3B-8C66-4A65-B9A3-C78763728393}" srcOrd="3" destOrd="0" parTransId="{5A0FA6F3-37B4-46E1-8CF7-B183BD84B86D}" sibTransId="{FD866E2A-E35B-4EDF-9C4D-B29C202EAF5A}"/>
    <dgm:cxn modelId="{76D3192B-5ABE-4182-BB01-AF14EECE5715}" type="presOf" srcId="{FA319EA0-3461-4C70-9F62-7307751EE164}" destId="{6C52B84C-2B6A-47C3-A24E-F42AD42831DF}" srcOrd="0" destOrd="0" presId="urn:microsoft.com/office/officeart/2008/layout/VerticalCurvedList"/>
    <dgm:cxn modelId="{23EB684B-92C6-4075-AF63-37DFF0EEC5EA}" srcId="{0F34D384-34FD-4C32-A6E0-FC523E97F204}" destId="{FA319EA0-3461-4C70-9F62-7307751EE164}" srcOrd="2" destOrd="0" parTransId="{ED0B3952-11F7-4516-821F-E487609A464E}" sibTransId="{81431A04-40D2-455F-AA31-35D8ADD44A3E}"/>
    <dgm:cxn modelId="{38F6D7C5-6A2C-4C09-8BD2-9E5659EDFF1F}" type="presOf" srcId="{1B125FB1-F22F-4B72-88BE-C570578089E4}" destId="{6D273307-E505-4C45-B77E-D96706B66222}" srcOrd="0" destOrd="0" presId="urn:microsoft.com/office/officeart/2008/layout/VerticalCurvedList"/>
    <dgm:cxn modelId="{4E9B2DD0-D247-413B-AC35-FC02D9F79ADE}" srcId="{0F34D384-34FD-4C32-A6E0-FC523E97F204}" destId="{1B125FB1-F22F-4B72-88BE-C570578089E4}" srcOrd="0" destOrd="0" parTransId="{F275FA5E-6B6D-453A-98A2-99ADBCF1EE8B}" sibTransId="{DF058671-A27B-43D2-8237-A296AAE22CDE}"/>
    <dgm:cxn modelId="{19B74AD1-E22D-406A-B75B-C01ECAB5A0A0}" srcId="{0F34D384-34FD-4C32-A6E0-FC523E97F204}" destId="{92712965-8EE9-4EED-8539-B3EC75A258CB}" srcOrd="1" destOrd="0" parTransId="{6304A374-0C2A-44C4-BAA7-3998109C6EFE}" sibTransId="{B5FD69BC-5DEA-44B8-AC27-292AE509D004}"/>
    <dgm:cxn modelId="{F05633EA-45AA-4C18-B2AC-77983A87533D}" type="presOf" srcId="{DF058671-A27B-43D2-8237-A296AAE22CDE}" destId="{95E32C2F-CB67-44F8-9C4C-1D6F248559B9}" srcOrd="0" destOrd="0" presId="urn:microsoft.com/office/officeart/2008/layout/VerticalCurvedList"/>
    <dgm:cxn modelId="{15FACEF2-6D34-4A44-A3A7-46969D62CD65}" type="presOf" srcId="{0F34D384-34FD-4C32-A6E0-FC523E97F204}" destId="{829EEA59-2E89-4AF6-B70B-6299CB49AFE4}" srcOrd="0" destOrd="0" presId="urn:microsoft.com/office/officeart/2008/layout/VerticalCurvedList"/>
    <dgm:cxn modelId="{40E24864-9BFE-47F9-92F1-8D10D5EA5338}" type="presParOf" srcId="{829EEA59-2E89-4AF6-B70B-6299CB49AFE4}" destId="{4971A0DC-024C-418C-956C-FA083C88B9E1}" srcOrd="0" destOrd="0" presId="urn:microsoft.com/office/officeart/2008/layout/VerticalCurvedList"/>
    <dgm:cxn modelId="{83ECE685-9F64-4D2A-B159-9825713C8D9F}" type="presParOf" srcId="{4971A0DC-024C-418C-956C-FA083C88B9E1}" destId="{4858CCB4-2C36-453D-A37A-3A6E6F390B20}" srcOrd="0" destOrd="0" presId="urn:microsoft.com/office/officeart/2008/layout/VerticalCurvedList"/>
    <dgm:cxn modelId="{994FDA48-B04A-4818-915A-3497AAD807A6}" type="presParOf" srcId="{4858CCB4-2C36-453D-A37A-3A6E6F390B20}" destId="{ACC46DC0-1423-4FD9-A6EC-CD21DA3D4FC4}" srcOrd="0" destOrd="0" presId="urn:microsoft.com/office/officeart/2008/layout/VerticalCurvedList"/>
    <dgm:cxn modelId="{EE620C2C-B46C-4B9B-B85E-FF4D4D68B547}" type="presParOf" srcId="{4858CCB4-2C36-453D-A37A-3A6E6F390B20}" destId="{95E32C2F-CB67-44F8-9C4C-1D6F248559B9}" srcOrd="1" destOrd="0" presId="urn:microsoft.com/office/officeart/2008/layout/VerticalCurvedList"/>
    <dgm:cxn modelId="{D7C72B47-B6B2-405E-BEEC-FF44BF8000F5}" type="presParOf" srcId="{4858CCB4-2C36-453D-A37A-3A6E6F390B20}" destId="{E5D7103E-3337-4BC0-8BEC-E582D0AE7C67}" srcOrd="2" destOrd="0" presId="urn:microsoft.com/office/officeart/2008/layout/VerticalCurvedList"/>
    <dgm:cxn modelId="{53BE523B-5EB8-4A5C-A0C7-CA7DB2D1E01A}" type="presParOf" srcId="{4858CCB4-2C36-453D-A37A-3A6E6F390B20}" destId="{A5FE71B8-7AFB-480E-8CB1-0B2D33DFF52E}" srcOrd="3" destOrd="0" presId="urn:microsoft.com/office/officeart/2008/layout/VerticalCurvedList"/>
    <dgm:cxn modelId="{4753101D-E021-4208-A09D-E4C685C91AC3}" type="presParOf" srcId="{4971A0DC-024C-418C-956C-FA083C88B9E1}" destId="{6D273307-E505-4C45-B77E-D96706B66222}" srcOrd="1" destOrd="0" presId="urn:microsoft.com/office/officeart/2008/layout/VerticalCurvedList"/>
    <dgm:cxn modelId="{FE0F2B04-2D4E-498E-9D38-79A234054FD6}" type="presParOf" srcId="{4971A0DC-024C-418C-956C-FA083C88B9E1}" destId="{1BA1CE3E-065C-4725-86B3-EE206F2C4084}" srcOrd="2" destOrd="0" presId="urn:microsoft.com/office/officeart/2008/layout/VerticalCurvedList"/>
    <dgm:cxn modelId="{EF3BFBE0-4193-4FEC-B035-14A39977F3FE}" type="presParOf" srcId="{1BA1CE3E-065C-4725-86B3-EE206F2C4084}" destId="{AEA4603D-1180-4676-BAC3-46CDD73D1C39}" srcOrd="0" destOrd="0" presId="urn:microsoft.com/office/officeart/2008/layout/VerticalCurvedList"/>
    <dgm:cxn modelId="{3F971AC0-D4F6-45B7-BE66-465B97289A53}" type="presParOf" srcId="{4971A0DC-024C-418C-956C-FA083C88B9E1}" destId="{D5834BDA-02B3-49C6-8554-B79958B5BC07}" srcOrd="3" destOrd="0" presId="urn:microsoft.com/office/officeart/2008/layout/VerticalCurvedList"/>
    <dgm:cxn modelId="{E21F289A-EDBD-4ED2-A6A4-F12D4D9B8B4C}" type="presParOf" srcId="{4971A0DC-024C-418C-956C-FA083C88B9E1}" destId="{FBAF6B16-B952-42A0-9C1B-C82AFC97DD35}" srcOrd="4" destOrd="0" presId="urn:microsoft.com/office/officeart/2008/layout/VerticalCurvedList"/>
    <dgm:cxn modelId="{51DC0274-AC3C-492A-8D60-368CCBBB24DB}" type="presParOf" srcId="{FBAF6B16-B952-42A0-9C1B-C82AFC97DD35}" destId="{EC573224-70A1-412F-8FA2-D15EA012CDD9}" srcOrd="0" destOrd="0" presId="urn:microsoft.com/office/officeart/2008/layout/VerticalCurvedList"/>
    <dgm:cxn modelId="{59159536-6AA3-4D33-8989-1DAE808E2DFB}" type="presParOf" srcId="{4971A0DC-024C-418C-956C-FA083C88B9E1}" destId="{6C52B84C-2B6A-47C3-A24E-F42AD42831DF}" srcOrd="5" destOrd="0" presId="urn:microsoft.com/office/officeart/2008/layout/VerticalCurvedList"/>
    <dgm:cxn modelId="{86516DF0-16D0-49B0-975E-9376AC57EA5C}" type="presParOf" srcId="{4971A0DC-024C-418C-956C-FA083C88B9E1}" destId="{F6DE98A1-F0CE-43E4-8701-786B6DCAF47C}" srcOrd="6" destOrd="0" presId="urn:microsoft.com/office/officeart/2008/layout/VerticalCurvedList"/>
    <dgm:cxn modelId="{1FF0E9B0-A18E-40C8-9366-F34ABDC41DF3}" type="presParOf" srcId="{F6DE98A1-F0CE-43E4-8701-786B6DCAF47C}" destId="{3EAB8BB2-DAB4-4ACF-B95D-413EEB3F5F62}" srcOrd="0" destOrd="0" presId="urn:microsoft.com/office/officeart/2008/layout/VerticalCurvedList"/>
    <dgm:cxn modelId="{1AAEA681-ED6F-4A7E-B0FA-DF588102D257}" type="presParOf" srcId="{4971A0DC-024C-418C-956C-FA083C88B9E1}" destId="{F45B0E6A-0384-4DB5-B4FD-9E678E914FCD}" srcOrd="7" destOrd="0" presId="urn:microsoft.com/office/officeart/2008/layout/VerticalCurvedList"/>
    <dgm:cxn modelId="{4D1AA41D-F5DE-47FD-8020-EF072D783931}" type="presParOf" srcId="{4971A0DC-024C-418C-956C-FA083C88B9E1}" destId="{FEABDBEA-3708-44A8-A463-2BAC1BF051BF}" srcOrd="8" destOrd="0" presId="urn:microsoft.com/office/officeart/2008/layout/VerticalCurvedList"/>
    <dgm:cxn modelId="{60A63BA4-20EA-4F56-8F3E-7791850C2C2B}" type="presParOf" srcId="{FEABDBEA-3708-44A8-A463-2BAC1BF051BF}" destId="{28B5B7A4-2250-4C83-B1B0-F605ED3AA97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7AE8A0-6730-4E23-9DC2-528DE692EA8B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AE"/>
        </a:p>
      </dgm:t>
    </dgm:pt>
    <dgm:pt modelId="{53565357-5C20-4E30-9CC1-2A08F2E61A8A}">
      <dgm:prSet phldrT="[Text]" phldr="0" custT="1"/>
      <dgm:spPr/>
      <dgm:t>
        <a:bodyPr/>
        <a:lstStyle/>
        <a:p>
          <a:r>
            <a:rPr lang="en-US" sz="1050" dirty="0"/>
            <a:t>Technical </a:t>
          </a:r>
          <a:r>
            <a:rPr lang="en-US" sz="1000" dirty="0"/>
            <a:t>Refinements</a:t>
          </a:r>
          <a:endParaRPr lang="en-AE" sz="1050" dirty="0"/>
        </a:p>
      </dgm:t>
    </dgm:pt>
    <dgm:pt modelId="{1A5F4DDF-E7C5-445C-97E8-F32073C19F11}" type="parTrans" cxnId="{B84D0242-EC63-434B-AF11-154BF4FB679C}">
      <dgm:prSet/>
      <dgm:spPr/>
      <dgm:t>
        <a:bodyPr/>
        <a:lstStyle/>
        <a:p>
          <a:endParaRPr lang="en-AE" sz="1400"/>
        </a:p>
      </dgm:t>
    </dgm:pt>
    <dgm:pt modelId="{4F775E00-DE0B-40D0-96C9-05355A27F155}" type="sibTrans" cxnId="{B84D0242-EC63-434B-AF11-154BF4FB679C}">
      <dgm:prSet/>
      <dgm:spPr/>
      <dgm:t>
        <a:bodyPr/>
        <a:lstStyle/>
        <a:p>
          <a:endParaRPr lang="en-AE" sz="1400"/>
        </a:p>
      </dgm:t>
    </dgm:pt>
    <dgm:pt modelId="{CCEB89E7-B7B3-4C4A-97CB-B9AA72920B3C}">
      <dgm:prSet phldrT="[Text]" custT="1"/>
      <dgm:spPr/>
      <dgm:t>
        <a:bodyPr/>
        <a:lstStyle/>
        <a:p>
          <a:r>
            <a:rPr lang="en-US" sz="2000" dirty="0"/>
            <a:t>Test in outdoor &amp; dynamic real environments</a:t>
          </a:r>
          <a:endParaRPr lang="en-AE" sz="2000" dirty="0"/>
        </a:p>
      </dgm:t>
    </dgm:pt>
    <dgm:pt modelId="{2B0AAC65-38C7-40DD-B982-64E885FD2B93}" type="parTrans" cxnId="{DE6B4682-4088-4102-BF2D-69A3F7ABB058}">
      <dgm:prSet/>
      <dgm:spPr/>
      <dgm:t>
        <a:bodyPr/>
        <a:lstStyle/>
        <a:p>
          <a:endParaRPr lang="en-AE" sz="1400"/>
        </a:p>
      </dgm:t>
    </dgm:pt>
    <dgm:pt modelId="{99EF7F0C-4208-42D6-91BF-0947BAA7918F}" type="sibTrans" cxnId="{DE6B4682-4088-4102-BF2D-69A3F7ABB058}">
      <dgm:prSet/>
      <dgm:spPr/>
      <dgm:t>
        <a:bodyPr/>
        <a:lstStyle/>
        <a:p>
          <a:endParaRPr lang="en-AE" sz="1400"/>
        </a:p>
      </dgm:t>
    </dgm:pt>
    <dgm:pt modelId="{68E6CE7C-8012-4C65-8E46-048911B59632}">
      <dgm:prSet phldrT="[Text]" custT="1"/>
      <dgm:spPr/>
      <dgm:t>
        <a:bodyPr/>
        <a:lstStyle/>
        <a:p>
          <a:r>
            <a:rPr lang="en-US" sz="1000" dirty="0"/>
            <a:t>Technical Refinements</a:t>
          </a:r>
          <a:endParaRPr lang="en-AE" sz="1000" dirty="0"/>
        </a:p>
      </dgm:t>
    </dgm:pt>
    <dgm:pt modelId="{2F8E0CDB-CC13-4416-BFA5-D2FCBDC0FEF6}" type="parTrans" cxnId="{6247250D-9B3A-40ED-85A5-E91FF9B714B4}">
      <dgm:prSet/>
      <dgm:spPr/>
      <dgm:t>
        <a:bodyPr/>
        <a:lstStyle/>
        <a:p>
          <a:endParaRPr lang="en-AE" sz="1400"/>
        </a:p>
      </dgm:t>
    </dgm:pt>
    <dgm:pt modelId="{BA85F1E9-DE2C-489F-8F77-ECAC9CF3A178}" type="sibTrans" cxnId="{6247250D-9B3A-40ED-85A5-E91FF9B714B4}">
      <dgm:prSet/>
      <dgm:spPr/>
      <dgm:t>
        <a:bodyPr/>
        <a:lstStyle/>
        <a:p>
          <a:endParaRPr lang="en-AE" sz="1400"/>
        </a:p>
      </dgm:t>
    </dgm:pt>
    <dgm:pt modelId="{242B7646-90C6-4755-A515-CA302F5984FB}">
      <dgm:prSet phldrT="[Text]" custT="1"/>
      <dgm:spPr/>
      <dgm:t>
        <a:bodyPr/>
        <a:lstStyle/>
        <a:p>
          <a:r>
            <a:rPr lang="en-US" sz="2000" dirty="0"/>
            <a:t>Enable adaptive semantic trees that evolve from experience</a:t>
          </a:r>
          <a:endParaRPr lang="en-AE" sz="2000" dirty="0"/>
        </a:p>
      </dgm:t>
    </dgm:pt>
    <dgm:pt modelId="{B1F5A88A-607D-4C8A-8778-ACA475518ADD}" type="parTrans" cxnId="{2F1DD912-1D43-453E-8597-491FFB413821}">
      <dgm:prSet/>
      <dgm:spPr/>
      <dgm:t>
        <a:bodyPr/>
        <a:lstStyle/>
        <a:p>
          <a:endParaRPr lang="en-AE" sz="1400"/>
        </a:p>
      </dgm:t>
    </dgm:pt>
    <dgm:pt modelId="{1EF5E100-C496-4C7D-AD8A-4ECAF6B6E0B3}" type="sibTrans" cxnId="{2F1DD912-1D43-453E-8597-491FFB413821}">
      <dgm:prSet/>
      <dgm:spPr/>
      <dgm:t>
        <a:bodyPr/>
        <a:lstStyle/>
        <a:p>
          <a:endParaRPr lang="en-AE" sz="1400"/>
        </a:p>
      </dgm:t>
    </dgm:pt>
    <dgm:pt modelId="{D2F015DC-04A4-4A01-AA41-3F5D770D7249}">
      <dgm:prSet phldrT="[Text]" phldr="0" custT="1"/>
      <dgm:spPr/>
      <dgm:t>
        <a:bodyPr/>
        <a:lstStyle/>
        <a:p>
          <a:r>
            <a:rPr lang="en-US" sz="800" dirty="0"/>
            <a:t>Interdisciplinary Possibilities</a:t>
          </a:r>
          <a:endParaRPr lang="en-AE" sz="800" dirty="0"/>
        </a:p>
      </dgm:t>
    </dgm:pt>
    <dgm:pt modelId="{9CE8A996-F14B-4838-BA44-D7AFFB2D59D0}" type="parTrans" cxnId="{9C75938D-14E2-4797-ABEE-019EBCE2376C}">
      <dgm:prSet/>
      <dgm:spPr/>
      <dgm:t>
        <a:bodyPr/>
        <a:lstStyle/>
        <a:p>
          <a:endParaRPr lang="en-AE" sz="1400"/>
        </a:p>
      </dgm:t>
    </dgm:pt>
    <dgm:pt modelId="{D4AF2DBD-8722-4C44-A269-EA70F4B34090}" type="sibTrans" cxnId="{9C75938D-14E2-4797-ABEE-019EBCE2376C}">
      <dgm:prSet/>
      <dgm:spPr/>
      <dgm:t>
        <a:bodyPr/>
        <a:lstStyle/>
        <a:p>
          <a:endParaRPr lang="en-AE" sz="1400"/>
        </a:p>
      </dgm:t>
    </dgm:pt>
    <dgm:pt modelId="{A813B140-3D8D-43C0-879C-0BF1D78A20D7}">
      <dgm:prSet phldrT="[Text]" custT="1"/>
      <dgm:spPr/>
      <dgm:t>
        <a:bodyPr/>
        <a:lstStyle/>
        <a:p>
          <a:r>
            <a:rPr lang="en-US" sz="2000" dirty="0"/>
            <a:t>Combine with reinforcement learning for task-aware perception</a:t>
          </a:r>
          <a:endParaRPr lang="en-AE" sz="2000" dirty="0"/>
        </a:p>
      </dgm:t>
    </dgm:pt>
    <dgm:pt modelId="{43ED31F2-C415-44B3-B90D-C683FD7F9113}" type="parTrans" cxnId="{ADFA8BC9-A049-4D0A-82B0-9A1CEA8854A6}">
      <dgm:prSet/>
      <dgm:spPr/>
      <dgm:t>
        <a:bodyPr/>
        <a:lstStyle/>
        <a:p>
          <a:endParaRPr lang="en-AE" sz="1400"/>
        </a:p>
      </dgm:t>
    </dgm:pt>
    <dgm:pt modelId="{776CBD8C-6A62-4342-B68D-E9534BE43BC2}" type="sibTrans" cxnId="{ADFA8BC9-A049-4D0A-82B0-9A1CEA8854A6}">
      <dgm:prSet/>
      <dgm:spPr/>
      <dgm:t>
        <a:bodyPr/>
        <a:lstStyle/>
        <a:p>
          <a:endParaRPr lang="en-AE" sz="1400"/>
        </a:p>
      </dgm:t>
    </dgm:pt>
    <dgm:pt modelId="{2D8EE774-91AD-4204-9922-DAF461B38B4A}">
      <dgm:prSet phldrT="[Text]" phldr="0" custT="1"/>
      <dgm:spPr/>
      <dgm:t>
        <a:bodyPr/>
        <a:lstStyle/>
        <a:p>
          <a:r>
            <a:rPr lang="en-US" sz="800" dirty="0"/>
            <a:t>Interdisciplinary Possibilities</a:t>
          </a:r>
          <a:endParaRPr lang="en-AE" sz="800" dirty="0"/>
        </a:p>
      </dgm:t>
    </dgm:pt>
    <dgm:pt modelId="{8459949A-357B-48CA-AD8A-B0EAF55C2B6E}" type="parTrans" cxnId="{55CDFBD6-8D2F-4FF2-A259-665B690C0B54}">
      <dgm:prSet/>
      <dgm:spPr/>
      <dgm:t>
        <a:bodyPr/>
        <a:lstStyle/>
        <a:p>
          <a:endParaRPr lang="en-AE" sz="1400"/>
        </a:p>
      </dgm:t>
    </dgm:pt>
    <dgm:pt modelId="{FF01A8AF-AB90-4FC1-897D-21E892C850A2}" type="sibTrans" cxnId="{55CDFBD6-8D2F-4FF2-A259-665B690C0B54}">
      <dgm:prSet/>
      <dgm:spPr/>
      <dgm:t>
        <a:bodyPr/>
        <a:lstStyle/>
        <a:p>
          <a:endParaRPr lang="en-AE" sz="1400"/>
        </a:p>
      </dgm:t>
    </dgm:pt>
    <dgm:pt modelId="{02238237-1056-481F-87F2-EEADDCA3E414}">
      <dgm:prSet custT="1"/>
      <dgm:spPr/>
      <dgm:t>
        <a:bodyPr/>
        <a:lstStyle/>
        <a:p>
          <a:r>
            <a:rPr lang="en-US" sz="1000" dirty="0"/>
            <a:t>social/ethical Implications</a:t>
          </a:r>
          <a:endParaRPr lang="en-AE" sz="1000" dirty="0"/>
        </a:p>
      </dgm:t>
    </dgm:pt>
    <dgm:pt modelId="{2A859F3B-D655-4271-8874-B38CF8C176CB}" type="parTrans" cxnId="{BBBD487E-4986-4D39-976A-74E1D5F5E2C6}">
      <dgm:prSet/>
      <dgm:spPr/>
      <dgm:t>
        <a:bodyPr/>
        <a:lstStyle/>
        <a:p>
          <a:endParaRPr lang="en-AE" sz="1400"/>
        </a:p>
      </dgm:t>
    </dgm:pt>
    <dgm:pt modelId="{1A27119C-A372-48C7-BA09-BBE51B91DC85}" type="sibTrans" cxnId="{BBBD487E-4986-4D39-976A-74E1D5F5E2C6}">
      <dgm:prSet/>
      <dgm:spPr/>
      <dgm:t>
        <a:bodyPr/>
        <a:lstStyle/>
        <a:p>
          <a:endParaRPr lang="en-AE" sz="1400"/>
        </a:p>
      </dgm:t>
    </dgm:pt>
    <dgm:pt modelId="{B30BFFF6-7A73-43B0-B449-02F94AFA52C5}">
      <dgm:prSet custT="1"/>
      <dgm:spPr/>
      <dgm:t>
        <a:bodyPr/>
        <a:lstStyle/>
        <a:p>
          <a:r>
            <a:rPr lang="en-US" sz="2000" dirty="0"/>
            <a:t>Enhance explainability &amp; cognitive reasoning </a:t>
          </a:r>
          <a:endParaRPr lang="en-AE" sz="2000" dirty="0"/>
        </a:p>
      </dgm:t>
    </dgm:pt>
    <dgm:pt modelId="{0DA59F36-74F2-48E7-ACC9-C6A9B5060684}" type="parTrans" cxnId="{FD8056D9-F181-4B68-AA0C-293A3E4FC3BE}">
      <dgm:prSet/>
      <dgm:spPr/>
      <dgm:t>
        <a:bodyPr/>
        <a:lstStyle/>
        <a:p>
          <a:endParaRPr lang="en-AE" sz="1400"/>
        </a:p>
      </dgm:t>
    </dgm:pt>
    <dgm:pt modelId="{62FD5769-F661-44C5-B28C-27913F46EFFC}" type="sibTrans" cxnId="{FD8056D9-F181-4B68-AA0C-293A3E4FC3BE}">
      <dgm:prSet/>
      <dgm:spPr/>
      <dgm:t>
        <a:bodyPr/>
        <a:lstStyle/>
        <a:p>
          <a:endParaRPr lang="en-AE" sz="1400"/>
        </a:p>
      </dgm:t>
    </dgm:pt>
    <dgm:pt modelId="{E6C91B0B-D16B-4DB2-B486-6CBF83A5AF75}">
      <dgm:prSet custT="1"/>
      <dgm:spPr/>
      <dgm:t>
        <a:bodyPr/>
        <a:lstStyle/>
        <a:p>
          <a:r>
            <a:rPr lang="en-US" sz="2000" dirty="0"/>
            <a:t>Discuss social/ethical impacts (privacy, bias)</a:t>
          </a:r>
          <a:endParaRPr lang="en-AE" sz="2000" dirty="0"/>
        </a:p>
      </dgm:t>
    </dgm:pt>
    <dgm:pt modelId="{0B57A6EE-3E91-4B5E-BDF0-06095AA7EB37}" type="parTrans" cxnId="{BDA87096-A43C-4FD6-8093-8E77A1584C79}">
      <dgm:prSet/>
      <dgm:spPr/>
      <dgm:t>
        <a:bodyPr/>
        <a:lstStyle/>
        <a:p>
          <a:endParaRPr lang="en-AE" sz="1400"/>
        </a:p>
      </dgm:t>
    </dgm:pt>
    <dgm:pt modelId="{DE75A436-ACC2-407C-A584-6F76FE757789}" type="sibTrans" cxnId="{BDA87096-A43C-4FD6-8093-8E77A1584C79}">
      <dgm:prSet/>
      <dgm:spPr/>
    </dgm:pt>
    <dgm:pt modelId="{12E96A5D-40A2-46BF-BF6B-A5DCC95A5082}" type="pres">
      <dgm:prSet presAssocID="{3E7AE8A0-6730-4E23-9DC2-528DE692EA8B}" presName="linearFlow" presStyleCnt="0">
        <dgm:presLayoutVars>
          <dgm:dir/>
          <dgm:animLvl val="lvl"/>
          <dgm:resizeHandles val="exact"/>
        </dgm:presLayoutVars>
      </dgm:prSet>
      <dgm:spPr/>
    </dgm:pt>
    <dgm:pt modelId="{855C569C-3FD7-4219-A3B2-34A72E7C5376}" type="pres">
      <dgm:prSet presAssocID="{53565357-5C20-4E30-9CC1-2A08F2E61A8A}" presName="composite" presStyleCnt="0"/>
      <dgm:spPr/>
    </dgm:pt>
    <dgm:pt modelId="{F6C1694A-4E30-4EDC-A4B5-F8606D0FCEBB}" type="pres">
      <dgm:prSet presAssocID="{53565357-5C20-4E30-9CC1-2A08F2E61A8A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2FADD735-37C7-4C0F-AD46-CAA8B70F4371}" type="pres">
      <dgm:prSet presAssocID="{53565357-5C20-4E30-9CC1-2A08F2E61A8A}" presName="descendantText" presStyleLbl="alignAcc1" presStyleIdx="0" presStyleCnt="5">
        <dgm:presLayoutVars>
          <dgm:bulletEnabled val="1"/>
        </dgm:presLayoutVars>
      </dgm:prSet>
      <dgm:spPr/>
    </dgm:pt>
    <dgm:pt modelId="{9EF6EF08-ABF9-4974-B6CD-9614A34B08D4}" type="pres">
      <dgm:prSet presAssocID="{4F775E00-DE0B-40D0-96C9-05355A27F155}" presName="sp" presStyleCnt="0"/>
      <dgm:spPr/>
    </dgm:pt>
    <dgm:pt modelId="{5333AC26-751A-487B-B55A-B5424DDAAA18}" type="pres">
      <dgm:prSet presAssocID="{68E6CE7C-8012-4C65-8E46-048911B59632}" presName="composite" presStyleCnt="0"/>
      <dgm:spPr/>
    </dgm:pt>
    <dgm:pt modelId="{1F3A47C5-06AC-4715-9E6D-7AA9B99DAE02}" type="pres">
      <dgm:prSet presAssocID="{68E6CE7C-8012-4C65-8E46-048911B59632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F312D4C-8E92-42BD-ABBD-E2599D1AA7F8}" type="pres">
      <dgm:prSet presAssocID="{68E6CE7C-8012-4C65-8E46-048911B59632}" presName="descendantText" presStyleLbl="alignAcc1" presStyleIdx="1" presStyleCnt="5">
        <dgm:presLayoutVars>
          <dgm:bulletEnabled val="1"/>
        </dgm:presLayoutVars>
      </dgm:prSet>
      <dgm:spPr/>
    </dgm:pt>
    <dgm:pt modelId="{8F964A9E-4D67-4A09-9CB0-902BB76DD7A4}" type="pres">
      <dgm:prSet presAssocID="{BA85F1E9-DE2C-489F-8F77-ECAC9CF3A178}" presName="sp" presStyleCnt="0"/>
      <dgm:spPr/>
    </dgm:pt>
    <dgm:pt modelId="{5B7A8E9F-2C6B-426C-B18A-720E21C9D4EB}" type="pres">
      <dgm:prSet presAssocID="{D2F015DC-04A4-4A01-AA41-3F5D770D7249}" presName="composite" presStyleCnt="0"/>
      <dgm:spPr/>
    </dgm:pt>
    <dgm:pt modelId="{1C311B2A-3FD0-4118-BF13-6A8BEA63DD64}" type="pres">
      <dgm:prSet presAssocID="{D2F015DC-04A4-4A01-AA41-3F5D770D7249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1C4310C6-C3D3-4CBA-9A2B-C77BF4CB2006}" type="pres">
      <dgm:prSet presAssocID="{D2F015DC-04A4-4A01-AA41-3F5D770D7249}" presName="descendantText" presStyleLbl="alignAcc1" presStyleIdx="2" presStyleCnt="5">
        <dgm:presLayoutVars>
          <dgm:bulletEnabled val="1"/>
        </dgm:presLayoutVars>
      </dgm:prSet>
      <dgm:spPr/>
    </dgm:pt>
    <dgm:pt modelId="{6F286192-59F7-410B-A625-7D20DC3C4C44}" type="pres">
      <dgm:prSet presAssocID="{D4AF2DBD-8722-4C44-A269-EA70F4B34090}" presName="sp" presStyleCnt="0"/>
      <dgm:spPr/>
    </dgm:pt>
    <dgm:pt modelId="{347ED6F2-F9EF-4BB7-9949-60DAE51F044D}" type="pres">
      <dgm:prSet presAssocID="{2D8EE774-91AD-4204-9922-DAF461B38B4A}" presName="composite" presStyleCnt="0"/>
      <dgm:spPr/>
    </dgm:pt>
    <dgm:pt modelId="{54B9FC40-1567-426C-A1A5-853D2BD1FEBE}" type="pres">
      <dgm:prSet presAssocID="{2D8EE774-91AD-4204-9922-DAF461B38B4A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EC940C1-6BD5-4A2A-AE72-FF56ABBBE199}" type="pres">
      <dgm:prSet presAssocID="{2D8EE774-91AD-4204-9922-DAF461B38B4A}" presName="descendantText" presStyleLbl="alignAcc1" presStyleIdx="3" presStyleCnt="5">
        <dgm:presLayoutVars>
          <dgm:bulletEnabled val="1"/>
        </dgm:presLayoutVars>
      </dgm:prSet>
      <dgm:spPr/>
    </dgm:pt>
    <dgm:pt modelId="{1521CDAB-CFEF-47C4-8048-9EE5B73D2A02}" type="pres">
      <dgm:prSet presAssocID="{FF01A8AF-AB90-4FC1-897D-21E892C850A2}" presName="sp" presStyleCnt="0"/>
      <dgm:spPr/>
    </dgm:pt>
    <dgm:pt modelId="{6E00CB49-CD6A-483A-B44B-349DECDAD483}" type="pres">
      <dgm:prSet presAssocID="{02238237-1056-481F-87F2-EEADDCA3E414}" presName="composite" presStyleCnt="0"/>
      <dgm:spPr/>
    </dgm:pt>
    <dgm:pt modelId="{8A129250-AE77-40A8-AA21-5AF69D11C255}" type="pres">
      <dgm:prSet presAssocID="{02238237-1056-481F-87F2-EEADDCA3E414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C30DE82D-65C6-4B4A-8436-CE2DE7E42166}" type="pres">
      <dgm:prSet presAssocID="{02238237-1056-481F-87F2-EEADDCA3E414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478C0408-D3A3-4AE6-B0C6-B23C44B4FDB6}" type="presOf" srcId="{3E7AE8A0-6730-4E23-9DC2-528DE692EA8B}" destId="{12E96A5D-40A2-46BF-BF6B-A5DCC95A5082}" srcOrd="0" destOrd="0" presId="urn:microsoft.com/office/officeart/2005/8/layout/chevron2"/>
    <dgm:cxn modelId="{6247250D-9B3A-40ED-85A5-E91FF9B714B4}" srcId="{3E7AE8A0-6730-4E23-9DC2-528DE692EA8B}" destId="{68E6CE7C-8012-4C65-8E46-048911B59632}" srcOrd="1" destOrd="0" parTransId="{2F8E0CDB-CC13-4416-BFA5-D2FCBDC0FEF6}" sibTransId="{BA85F1E9-DE2C-489F-8F77-ECAC9CF3A178}"/>
    <dgm:cxn modelId="{2F1DD912-1D43-453E-8597-491FFB413821}" srcId="{68E6CE7C-8012-4C65-8E46-048911B59632}" destId="{242B7646-90C6-4755-A515-CA302F5984FB}" srcOrd="0" destOrd="0" parTransId="{B1F5A88A-607D-4C8A-8778-ACA475518ADD}" sibTransId="{1EF5E100-C496-4C7D-AD8A-4ECAF6B6E0B3}"/>
    <dgm:cxn modelId="{7424A031-ED21-4CF1-A77E-D2599ECB7C70}" type="presOf" srcId="{A813B140-3D8D-43C0-879C-0BF1D78A20D7}" destId="{1C4310C6-C3D3-4CBA-9A2B-C77BF4CB2006}" srcOrd="0" destOrd="0" presId="urn:microsoft.com/office/officeart/2005/8/layout/chevron2"/>
    <dgm:cxn modelId="{C9864A3B-AC83-4DCD-9706-3B196C70F020}" type="presOf" srcId="{E6C91B0B-D16B-4DB2-B486-6CBF83A5AF75}" destId="{C30DE82D-65C6-4B4A-8436-CE2DE7E42166}" srcOrd="0" destOrd="0" presId="urn:microsoft.com/office/officeart/2005/8/layout/chevron2"/>
    <dgm:cxn modelId="{27466F3B-2732-4EF8-A8FD-90EB40D22E5F}" type="presOf" srcId="{68E6CE7C-8012-4C65-8E46-048911B59632}" destId="{1F3A47C5-06AC-4715-9E6D-7AA9B99DAE02}" srcOrd="0" destOrd="0" presId="urn:microsoft.com/office/officeart/2005/8/layout/chevron2"/>
    <dgm:cxn modelId="{76EA7C3F-326A-47DB-88D3-1732092DCB89}" type="presOf" srcId="{B30BFFF6-7A73-43B0-B449-02F94AFA52C5}" destId="{BEC940C1-6BD5-4A2A-AE72-FF56ABBBE199}" srcOrd="0" destOrd="0" presId="urn:microsoft.com/office/officeart/2005/8/layout/chevron2"/>
    <dgm:cxn modelId="{B84D0242-EC63-434B-AF11-154BF4FB679C}" srcId="{3E7AE8A0-6730-4E23-9DC2-528DE692EA8B}" destId="{53565357-5C20-4E30-9CC1-2A08F2E61A8A}" srcOrd="0" destOrd="0" parTransId="{1A5F4DDF-E7C5-445C-97E8-F32073C19F11}" sibTransId="{4F775E00-DE0B-40D0-96C9-05355A27F155}"/>
    <dgm:cxn modelId="{0DDD8A44-51BD-4964-B00C-1138AC588CE9}" type="presOf" srcId="{02238237-1056-481F-87F2-EEADDCA3E414}" destId="{8A129250-AE77-40A8-AA21-5AF69D11C255}" srcOrd="0" destOrd="0" presId="urn:microsoft.com/office/officeart/2005/8/layout/chevron2"/>
    <dgm:cxn modelId="{8B61E246-8583-4E74-8667-0B61E9400226}" type="presOf" srcId="{D2F015DC-04A4-4A01-AA41-3F5D770D7249}" destId="{1C311B2A-3FD0-4118-BF13-6A8BEA63DD64}" srcOrd="0" destOrd="0" presId="urn:microsoft.com/office/officeart/2005/8/layout/chevron2"/>
    <dgm:cxn modelId="{BBBD487E-4986-4D39-976A-74E1D5F5E2C6}" srcId="{3E7AE8A0-6730-4E23-9DC2-528DE692EA8B}" destId="{02238237-1056-481F-87F2-EEADDCA3E414}" srcOrd="4" destOrd="0" parTransId="{2A859F3B-D655-4271-8874-B38CF8C176CB}" sibTransId="{1A27119C-A372-48C7-BA09-BBE51B91DC85}"/>
    <dgm:cxn modelId="{DE6B4682-4088-4102-BF2D-69A3F7ABB058}" srcId="{53565357-5C20-4E30-9CC1-2A08F2E61A8A}" destId="{CCEB89E7-B7B3-4C4A-97CB-B9AA72920B3C}" srcOrd="0" destOrd="0" parTransId="{2B0AAC65-38C7-40DD-B982-64E885FD2B93}" sibTransId="{99EF7F0C-4208-42D6-91BF-0947BAA7918F}"/>
    <dgm:cxn modelId="{FA525E8A-A9E0-4394-8038-A93292B9769A}" type="presOf" srcId="{CCEB89E7-B7B3-4C4A-97CB-B9AA72920B3C}" destId="{2FADD735-37C7-4C0F-AD46-CAA8B70F4371}" srcOrd="0" destOrd="0" presId="urn:microsoft.com/office/officeart/2005/8/layout/chevron2"/>
    <dgm:cxn modelId="{9C75938D-14E2-4797-ABEE-019EBCE2376C}" srcId="{3E7AE8A0-6730-4E23-9DC2-528DE692EA8B}" destId="{D2F015DC-04A4-4A01-AA41-3F5D770D7249}" srcOrd="2" destOrd="0" parTransId="{9CE8A996-F14B-4838-BA44-D7AFFB2D59D0}" sibTransId="{D4AF2DBD-8722-4C44-A269-EA70F4B34090}"/>
    <dgm:cxn modelId="{BDA87096-A43C-4FD6-8093-8E77A1584C79}" srcId="{02238237-1056-481F-87F2-EEADDCA3E414}" destId="{E6C91B0B-D16B-4DB2-B486-6CBF83A5AF75}" srcOrd="0" destOrd="0" parTransId="{0B57A6EE-3E91-4B5E-BDF0-06095AA7EB37}" sibTransId="{DE75A436-ACC2-407C-A584-6F76FE757789}"/>
    <dgm:cxn modelId="{6D4112C5-1A84-4D68-A647-5D1648A40661}" type="presOf" srcId="{2D8EE774-91AD-4204-9922-DAF461B38B4A}" destId="{54B9FC40-1567-426C-A1A5-853D2BD1FEBE}" srcOrd="0" destOrd="0" presId="urn:microsoft.com/office/officeart/2005/8/layout/chevron2"/>
    <dgm:cxn modelId="{ADFA8BC9-A049-4D0A-82B0-9A1CEA8854A6}" srcId="{D2F015DC-04A4-4A01-AA41-3F5D770D7249}" destId="{A813B140-3D8D-43C0-879C-0BF1D78A20D7}" srcOrd="0" destOrd="0" parTransId="{43ED31F2-C415-44B3-B90D-C683FD7F9113}" sibTransId="{776CBD8C-6A62-4342-B68D-E9534BE43BC2}"/>
    <dgm:cxn modelId="{55CDFBD6-8D2F-4FF2-A259-665B690C0B54}" srcId="{3E7AE8A0-6730-4E23-9DC2-528DE692EA8B}" destId="{2D8EE774-91AD-4204-9922-DAF461B38B4A}" srcOrd="3" destOrd="0" parTransId="{8459949A-357B-48CA-AD8A-B0EAF55C2B6E}" sibTransId="{FF01A8AF-AB90-4FC1-897D-21E892C850A2}"/>
    <dgm:cxn modelId="{FD8056D9-F181-4B68-AA0C-293A3E4FC3BE}" srcId="{2D8EE774-91AD-4204-9922-DAF461B38B4A}" destId="{B30BFFF6-7A73-43B0-B449-02F94AFA52C5}" srcOrd="0" destOrd="0" parTransId="{0DA59F36-74F2-48E7-ACC9-C6A9B5060684}" sibTransId="{62FD5769-F661-44C5-B28C-27913F46EFFC}"/>
    <dgm:cxn modelId="{89BDD0EF-2904-4FE1-8447-0F5116B34EE0}" type="presOf" srcId="{242B7646-90C6-4755-A515-CA302F5984FB}" destId="{CF312D4C-8E92-42BD-ABBD-E2599D1AA7F8}" srcOrd="0" destOrd="0" presId="urn:microsoft.com/office/officeart/2005/8/layout/chevron2"/>
    <dgm:cxn modelId="{B481E3F2-F0F4-40FC-A584-F538A4432663}" type="presOf" srcId="{53565357-5C20-4E30-9CC1-2A08F2E61A8A}" destId="{F6C1694A-4E30-4EDC-A4B5-F8606D0FCEBB}" srcOrd="0" destOrd="0" presId="urn:microsoft.com/office/officeart/2005/8/layout/chevron2"/>
    <dgm:cxn modelId="{F54B70CE-0ECB-4897-92A4-1D2429FAA178}" type="presParOf" srcId="{12E96A5D-40A2-46BF-BF6B-A5DCC95A5082}" destId="{855C569C-3FD7-4219-A3B2-34A72E7C5376}" srcOrd="0" destOrd="0" presId="urn:microsoft.com/office/officeart/2005/8/layout/chevron2"/>
    <dgm:cxn modelId="{A98B4AE6-98DA-4C57-8141-25DF061BE304}" type="presParOf" srcId="{855C569C-3FD7-4219-A3B2-34A72E7C5376}" destId="{F6C1694A-4E30-4EDC-A4B5-F8606D0FCEBB}" srcOrd="0" destOrd="0" presId="urn:microsoft.com/office/officeart/2005/8/layout/chevron2"/>
    <dgm:cxn modelId="{D7B31CEC-2E5F-4F9C-A93D-EB45367C1648}" type="presParOf" srcId="{855C569C-3FD7-4219-A3B2-34A72E7C5376}" destId="{2FADD735-37C7-4C0F-AD46-CAA8B70F4371}" srcOrd="1" destOrd="0" presId="urn:microsoft.com/office/officeart/2005/8/layout/chevron2"/>
    <dgm:cxn modelId="{930762E9-6A42-4DFD-8CB6-4D40426C9667}" type="presParOf" srcId="{12E96A5D-40A2-46BF-BF6B-A5DCC95A5082}" destId="{9EF6EF08-ABF9-4974-B6CD-9614A34B08D4}" srcOrd="1" destOrd="0" presId="urn:microsoft.com/office/officeart/2005/8/layout/chevron2"/>
    <dgm:cxn modelId="{D7ACEA64-8442-4587-A113-A41DCB7AF49F}" type="presParOf" srcId="{12E96A5D-40A2-46BF-BF6B-A5DCC95A5082}" destId="{5333AC26-751A-487B-B55A-B5424DDAAA18}" srcOrd="2" destOrd="0" presId="urn:microsoft.com/office/officeart/2005/8/layout/chevron2"/>
    <dgm:cxn modelId="{A5CD8583-550B-4CEA-A954-811C92CA163F}" type="presParOf" srcId="{5333AC26-751A-487B-B55A-B5424DDAAA18}" destId="{1F3A47C5-06AC-4715-9E6D-7AA9B99DAE02}" srcOrd="0" destOrd="0" presId="urn:microsoft.com/office/officeart/2005/8/layout/chevron2"/>
    <dgm:cxn modelId="{8209758F-A167-4A98-9730-B02D4016A229}" type="presParOf" srcId="{5333AC26-751A-487B-B55A-B5424DDAAA18}" destId="{CF312D4C-8E92-42BD-ABBD-E2599D1AA7F8}" srcOrd="1" destOrd="0" presId="urn:microsoft.com/office/officeart/2005/8/layout/chevron2"/>
    <dgm:cxn modelId="{0C90A405-C22A-4BD5-B898-4DFF80E97C00}" type="presParOf" srcId="{12E96A5D-40A2-46BF-BF6B-A5DCC95A5082}" destId="{8F964A9E-4D67-4A09-9CB0-902BB76DD7A4}" srcOrd="3" destOrd="0" presId="urn:microsoft.com/office/officeart/2005/8/layout/chevron2"/>
    <dgm:cxn modelId="{05AE49F6-BBDB-4301-8297-8A23EB8BA904}" type="presParOf" srcId="{12E96A5D-40A2-46BF-BF6B-A5DCC95A5082}" destId="{5B7A8E9F-2C6B-426C-B18A-720E21C9D4EB}" srcOrd="4" destOrd="0" presId="urn:microsoft.com/office/officeart/2005/8/layout/chevron2"/>
    <dgm:cxn modelId="{E23F92B5-0988-4CDA-AE54-70FAC2CDE610}" type="presParOf" srcId="{5B7A8E9F-2C6B-426C-B18A-720E21C9D4EB}" destId="{1C311B2A-3FD0-4118-BF13-6A8BEA63DD64}" srcOrd="0" destOrd="0" presId="urn:microsoft.com/office/officeart/2005/8/layout/chevron2"/>
    <dgm:cxn modelId="{9C682E2F-2A87-4133-868B-4DA80241FBD7}" type="presParOf" srcId="{5B7A8E9F-2C6B-426C-B18A-720E21C9D4EB}" destId="{1C4310C6-C3D3-4CBA-9A2B-C77BF4CB2006}" srcOrd="1" destOrd="0" presId="urn:microsoft.com/office/officeart/2005/8/layout/chevron2"/>
    <dgm:cxn modelId="{189029D8-C31A-40B4-8D0A-5514479D67A4}" type="presParOf" srcId="{12E96A5D-40A2-46BF-BF6B-A5DCC95A5082}" destId="{6F286192-59F7-410B-A625-7D20DC3C4C44}" srcOrd="5" destOrd="0" presId="urn:microsoft.com/office/officeart/2005/8/layout/chevron2"/>
    <dgm:cxn modelId="{C00A71EB-D3D9-42DF-AA95-23EF20188762}" type="presParOf" srcId="{12E96A5D-40A2-46BF-BF6B-A5DCC95A5082}" destId="{347ED6F2-F9EF-4BB7-9949-60DAE51F044D}" srcOrd="6" destOrd="0" presId="urn:microsoft.com/office/officeart/2005/8/layout/chevron2"/>
    <dgm:cxn modelId="{EA93A1A8-81D7-48FF-81B3-9CAA7B0303AD}" type="presParOf" srcId="{347ED6F2-F9EF-4BB7-9949-60DAE51F044D}" destId="{54B9FC40-1567-426C-A1A5-853D2BD1FEBE}" srcOrd="0" destOrd="0" presId="urn:microsoft.com/office/officeart/2005/8/layout/chevron2"/>
    <dgm:cxn modelId="{155157A4-66B2-44D6-B607-8427524C5BF0}" type="presParOf" srcId="{347ED6F2-F9EF-4BB7-9949-60DAE51F044D}" destId="{BEC940C1-6BD5-4A2A-AE72-FF56ABBBE199}" srcOrd="1" destOrd="0" presId="urn:microsoft.com/office/officeart/2005/8/layout/chevron2"/>
    <dgm:cxn modelId="{6F435535-3897-4AAA-BE73-53F6CEFA911D}" type="presParOf" srcId="{12E96A5D-40A2-46BF-BF6B-A5DCC95A5082}" destId="{1521CDAB-CFEF-47C4-8048-9EE5B73D2A02}" srcOrd="7" destOrd="0" presId="urn:microsoft.com/office/officeart/2005/8/layout/chevron2"/>
    <dgm:cxn modelId="{A3FBDC82-8D26-4F03-8B9F-8A7E0EA9BD0E}" type="presParOf" srcId="{12E96A5D-40A2-46BF-BF6B-A5DCC95A5082}" destId="{6E00CB49-CD6A-483A-B44B-349DECDAD483}" srcOrd="8" destOrd="0" presId="urn:microsoft.com/office/officeart/2005/8/layout/chevron2"/>
    <dgm:cxn modelId="{FEBAE669-856E-48EB-BC88-FB1C9F2082AF}" type="presParOf" srcId="{6E00CB49-CD6A-483A-B44B-349DECDAD483}" destId="{8A129250-AE77-40A8-AA21-5AF69D11C255}" srcOrd="0" destOrd="0" presId="urn:microsoft.com/office/officeart/2005/8/layout/chevron2"/>
    <dgm:cxn modelId="{D0557D45-A648-4B14-B737-3B5EDB55A1A0}" type="presParOf" srcId="{6E00CB49-CD6A-483A-B44B-349DECDAD483}" destId="{C30DE82D-65C6-4B4A-8436-CE2DE7E421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32C2F-CB67-44F8-9C4C-1D6F248559B9}">
      <dsp:nvSpPr>
        <dsp:cNvPr id="0" name=""/>
        <dsp:cNvSpPr/>
      </dsp:nvSpPr>
      <dsp:spPr>
        <a:xfrm>
          <a:off x="-5674597" y="-868636"/>
          <a:ext cx="6756088" cy="6756088"/>
        </a:xfrm>
        <a:prstGeom prst="blockArc">
          <a:avLst>
            <a:gd name="adj1" fmla="val 18900000"/>
            <a:gd name="adj2" fmla="val 2700000"/>
            <a:gd name="adj3" fmla="val 32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73307-E505-4C45-B77E-D96706B66222}">
      <dsp:nvSpPr>
        <dsp:cNvPr id="0" name=""/>
        <dsp:cNvSpPr/>
      </dsp:nvSpPr>
      <dsp:spPr>
        <a:xfrm>
          <a:off x="566118" y="385846"/>
          <a:ext cx="7463586" cy="7720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85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 hierarchical semantic encoding to reduce memory/compute load</a:t>
          </a:r>
          <a:endParaRPr lang="en-AE" sz="2400" kern="1200" dirty="0"/>
        </a:p>
      </dsp:txBody>
      <dsp:txXfrm>
        <a:off x="566118" y="385846"/>
        <a:ext cx="7463586" cy="772094"/>
      </dsp:txXfrm>
    </dsp:sp>
    <dsp:sp modelId="{AEA4603D-1180-4676-BAC3-46CDD73D1C39}">
      <dsp:nvSpPr>
        <dsp:cNvPr id="0" name=""/>
        <dsp:cNvSpPr/>
      </dsp:nvSpPr>
      <dsp:spPr>
        <a:xfrm>
          <a:off x="83559" y="289334"/>
          <a:ext cx="965118" cy="96511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834BDA-02B3-49C6-8554-B79958B5BC07}">
      <dsp:nvSpPr>
        <dsp:cNvPr id="0" name=""/>
        <dsp:cNvSpPr/>
      </dsp:nvSpPr>
      <dsp:spPr>
        <a:xfrm>
          <a:off x="1008778" y="1544189"/>
          <a:ext cx="7020926" cy="7720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85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LLMs + 3D generative models to shape semantic hierarchy</a:t>
          </a:r>
        </a:p>
      </dsp:txBody>
      <dsp:txXfrm>
        <a:off x="1008778" y="1544189"/>
        <a:ext cx="7020926" cy="772094"/>
      </dsp:txXfrm>
    </dsp:sp>
    <dsp:sp modelId="{EC573224-70A1-412F-8FA2-D15EA012CDD9}">
      <dsp:nvSpPr>
        <dsp:cNvPr id="0" name=""/>
        <dsp:cNvSpPr/>
      </dsp:nvSpPr>
      <dsp:spPr>
        <a:xfrm>
          <a:off x="526219" y="1447677"/>
          <a:ext cx="965118" cy="96511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2B84C-2B6A-47C3-A24E-F42AD42831DF}">
      <dsp:nvSpPr>
        <dsp:cNvPr id="0" name=""/>
        <dsp:cNvSpPr/>
      </dsp:nvSpPr>
      <dsp:spPr>
        <a:xfrm>
          <a:off x="1008778" y="2702532"/>
          <a:ext cx="7020926" cy="7720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85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Develop a unified SLAM system for RGB-D + monocular input</a:t>
          </a:r>
        </a:p>
      </dsp:txBody>
      <dsp:txXfrm>
        <a:off x="1008778" y="2702532"/>
        <a:ext cx="7020926" cy="772094"/>
      </dsp:txXfrm>
    </dsp:sp>
    <dsp:sp modelId="{3EAB8BB2-DAB4-4ACF-B95D-413EEB3F5F62}">
      <dsp:nvSpPr>
        <dsp:cNvPr id="0" name=""/>
        <dsp:cNvSpPr/>
      </dsp:nvSpPr>
      <dsp:spPr>
        <a:xfrm>
          <a:off x="526219" y="2606020"/>
          <a:ext cx="965118" cy="96511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B0E6A-0384-4DB5-B4FD-9E678E914FCD}">
      <dsp:nvSpPr>
        <dsp:cNvPr id="0" name=""/>
        <dsp:cNvSpPr/>
      </dsp:nvSpPr>
      <dsp:spPr>
        <a:xfrm>
          <a:off x="566118" y="3860874"/>
          <a:ext cx="7463586" cy="7720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85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Maintain high mapping accuracy with fast runtime</a:t>
          </a:r>
          <a:endParaRPr lang="en-AE" sz="2400" kern="1200" dirty="0"/>
        </a:p>
      </dsp:txBody>
      <dsp:txXfrm>
        <a:off x="566118" y="3860874"/>
        <a:ext cx="7463586" cy="772094"/>
      </dsp:txXfrm>
    </dsp:sp>
    <dsp:sp modelId="{28B5B7A4-2250-4C83-B1B0-F605ED3AA972}">
      <dsp:nvSpPr>
        <dsp:cNvPr id="0" name=""/>
        <dsp:cNvSpPr/>
      </dsp:nvSpPr>
      <dsp:spPr>
        <a:xfrm>
          <a:off x="83559" y="3764362"/>
          <a:ext cx="965118" cy="96511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1694A-4E30-4EDC-A4B5-F8606D0FCEBB}">
      <dsp:nvSpPr>
        <dsp:cNvPr id="0" name=""/>
        <dsp:cNvSpPr/>
      </dsp:nvSpPr>
      <dsp:spPr>
        <a:xfrm rot="5400000">
          <a:off x="-160606" y="163061"/>
          <a:ext cx="1070708" cy="74949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Technical </a:t>
          </a:r>
          <a:r>
            <a:rPr lang="en-US" sz="1000" kern="1200" dirty="0"/>
            <a:t>Refinements</a:t>
          </a:r>
          <a:endParaRPr lang="en-AE" sz="1050" kern="1200" dirty="0"/>
        </a:p>
      </dsp:txBody>
      <dsp:txXfrm rot="-5400000">
        <a:off x="1" y="377203"/>
        <a:ext cx="749495" cy="321213"/>
      </dsp:txXfrm>
    </dsp:sp>
    <dsp:sp modelId="{2FADD735-37C7-4C0F-AD46-CAA8B70F4371}">
      <dsp:nvSpPr>
        <dsp:cNvPr id="0" name=""/>
        <dsp:cNvSpPr/>
      </dsp:nvSpPr>
      <dsp:spPr>
        <a:xfrm rot="5400000">
          <a:off x="3987416" y="-3235464"/>
          <a:ext cx="695960" cy="717180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Test in outdoor &amp; dynamic real environments</a:t>
          </a:r>
          <a:endParaRPr lang="en-AE" sz="2000" kern="1200" dirty="0"/>
        </a:p>
      </dsp:txBody>
      <dsp:txXfrm rot="-5400000">
        <a:off x="749496" y="36430"/>
        <a:ext cx="7137827" cy="628012"/>
      </dsp:txXfrm>
    </dsp:sp>
    <dsp:sp modelId="{1F3A47C5-06AC-4715-9E6D-7AA9B99DAE02}">
      <dsp:nvSpPr>
        <dsp:cNvPr id="0" name=""/>
        <dsp:cNvSpPr/>
      </dsp:nvSpPr>
      <dsp:spPr>
        <a:xfrm rot="5400000">
          <a:off x="-160606" y="1116459"/>
          <a:ext cx="1070708" cy="74949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Technical Refinements</a:t>
          </a:r>
          <a:endParaRPr lang="en-AE" sz="1000" kern="1200" dirty="0"/>
        </a:p>
      </dsp:txBody>
      <dsp:txXfrm rot="-5400000">
        <a:off x="1" y="1330601"/>
        <a:ext cx="749495" cy="321213"/>
      </dsp:txXfrm>
    </dsp:sp>
    <dsp:sp modelId="{CF312D4C-8E92-42BD-ABBD-E2599D1AA7F8}">
      <dsp:nvSpPr>
        <dsp:cNvPr id="0" name=""/>
        <dsp:cNvSpPr/>
      </dsp:nvSpPr>
      <dsp:spPr>
        <a:xfrm rot="5400000">
          <a:off x="3987416" y="-2282067"/>
          <a:ext cx="695960" cy="717180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Enable adaptive semantic trees that evolve from experience</a:t>
          </a:r>
          <a:endParaRPr lang="en-AE" sz="2000" kern="1200" dirty="0"/>
        </a:p>
      </dsp:txBody>
      <dsp:txXfrm rot="-5400000">
        <a:off x="749496" y="989827"/>
        <a:ext cx="7137827" cy="628012"/>
      </dsp:txXfrm>
    </dsp:sp>
    <dsp:sp modelId="{1C311B2A-3FD0-4118-BF13-6A8BEA63DD64}">
      <dsp:nvSpPr>
        <dsp:cNvPr id="0" name=""/>
        <dsp:cNvSpPr/>
      </dsp:nvSpPr>
      <dsp:spPr>
        <a:xfrm rot="5400000">
          <a:off x="-160606" y="2069856"/>
          <a:ext cx="1070708" cy="74949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Interdisciplinary Possibilities</a:t>
          </a:r>
          <a:endParaRPr lang="en-AE" sz="800" kern="1200" dirty="0"/>
        </a:p>
      </dsp:txBody>
      <dsp:txXfrm rot="-5400000">
        <a:off x="1" y="2283998"/>
        <a:ext cx="749495" cy="321213"/>
      </dsp:txXfrm>
    </dsp:sp>
    <dsp:sp modelId="{1C4310C6-C3D3-4CBA-9A2B-C77BF4CB2006}">
      <dsp:nvSpPr>
        <dsp:cNvPr id="0" name=""/>
        <dsp:cNvSpPr/>
      </dsp:nvSpPr>
      <dsp:spPr>
        <a:xfrm rot="5400000">
          <a:off x="3987416" y="-1328670"/>
          <a:ext cx="695960" cy="717180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Combine with reinforcement learning for task-aware perception</a:t>
          </a:r>
          <a:endParaRPr lang="en-AE" sz="2000" kern="1200" dirty="0"/>
        </a:p>
      </dsp:txBody>
      <dsp:txXfrm rot="-5400000">
        <a:off x="749496" y="1943224"/>
        <a:ext cx="7137827" cy="628012"/>
      </dsp:txXfrm>
    </dsp:sp>
    <dsp:sp modelId="{54B9FC40-1567-426C-A1A5-853D2BD1FEBE}">
      <dsp:nvSpPr>
        <dsp:cNvPr id="0" name=""/>
        <dsp:cNvSpPr/>
      </dsp:nvSpPr>
      <dsp:spPr>
        <a:xfrm rot="5400000">
          <a:off x="-160606" y="3023253"/>
          <a:ext cx="1070708" cy="74949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Interdisciplinary Possibilities</a:t>
          </a:r>
          <a:endParaRPr lang="en-AE" sz="800" kern="1200" dirty="0"/>
        </a:p>
      </dsp:txBody>
      <dsp:txXfrm rot="-5400000">
        <a:off x="1" y="3237395"/>
        <a:ext cx="749495" cy="321213"/>
      </dsp:txXfrm>
    </dsp:sp>
    <dsp:sp modelId="{BEC940C1-6BD5-4A2A-AE72-FF56ABBBE199}">
      <dsp:nvSpPr>
        <dsp:cNvPr id="0" name=""/>
        <dsp:cNvSpPr/>
      </dsp:nvSpPr>
      <dsp:spPr>
        <a:xfrm rot="5400000">
          <a:off x="3987416" y="-375272"/>
          <a:ext cx="695960" cy="717180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Enhance explainability &amp; cognitive reasoning </a:t>
          </a:r>
          <a:endParaRPr lang="en-AE" sz="2000" kern="1200" dirty="0"/>
        </a:p>
      </dsp:txBody>
      <dsp:txXfrm rot="-5400000">
        <a:off x="749496" y="2896622"/>
        <a:ext cx="7137827" cy="628012"/>
      </dsp:txXfrm>
    </dsp:sp>
    <dsp:sp modelId="{8A129250-AE77-40A8-AA21-5AF69D11C255}">
      <dsp:nvSpPr>
        <dsp:cNvPr id="0" name=""/>
        <dsp:cNvSpPr/>
      </dsp:nvSpPr>
      <dsp:spPr>
        <a:xfrm rot="5400000">
          <a:off x="-160606" y="3976651"/>
          <a:ext cx="1070708" cy="74949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social/ethical Implications</a:t>
          </a:r>
          <a:endParaRPr lang="en-AE" sz="1000" kern="1200" dirty="0"/>
        </a:p>
      </dsp:txBody>
      <dsp:txXfrm rot="-5400000">
        <a:off x="1" y="4190793"/>
        <a:ext cx="749495" cy="321213"/>
      </dsp:txXfrm>
    </dsp:sp>
    <dsp:sp modelId="{C30DE82D-65C6-4B4A-8436-CE2DE7E42166}">
      <dsp:nvSpPr>
        <dsp:cNvPr id="0" name=""/>
        <dsp:cNvSpPr/>
      </dsp:nvSpPr>
      <dsp:spPr>
        <a:xfrm rot="5400000">
          <a:off x="3987416" y="578124"/>
          <a:ext cx="695960" cy="717180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Discuss social/ethical impacts (privacy, bias)</a:t>
          </a:r>
          <a:endParaRPr lang="en-AE" sz="2000" kern="1200" dirty="0"/>
        </a:p>
      </dsp:txBody>
      <dsp:txXfrm rot="-5400000">
        <a:off x="749496" y="3850018"/>
        <a:ext cx="7137827" cy="628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FFFD4-C1AE-4A10-840E-DE878C9EA42C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50577-33E0-475A-9C24-7FE21A59040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1704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 everyone, my name is Aamna Alshehhi, and today I’ll be presenting </a:t>
            </a:r>
            <a:r>
              <a:rPr lang="en-US" i="1" dirty="0"/>
              <a:t>Hier-SLAM++</a:t>
            </a:r>
            <a:r>
              <a:rPr lang="en-US" dirty="0"/>
              <a:t>, a neuro-symbolic approach to semantic SLAM.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50577-33E0-475A-9C24-7FE21A590407}" type="slidenum">
              <a:rPr lang="en-AE" smtClean="0"/>
              <a:t>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07280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drew me to this paper is that it tries to do something ambitious: move SLAM from “just mapping geometry” to </a:t>
            </a:r>
            <a:r>
              <a:rPr lang="en-US" b="1" dirty="0"/>
              <a:t>mapping meaning</a:t>
            </a:r>
            <a:r>
              <a:rPr lang="en-US" dirty="0"/>
              <a:t>, and actually structure that meaning in a way inspired by human cognition.</a:t>
            </a:r>
          </a:p>
          <a:p>
            <a:r>
              <a:rPr lang="en-US" dirty="0"/>
              <a:t>This topic fits perfectly within cognitive robotics, because if robots are ever going to interact intelligently in the real world, they can’t just build maps — they need </a:t>
            </a:r>
            <a:r>
              <a:rPr lang="en-US" b="1" dirty="0"/>
              <a:t>structured understanding</a:t>
            </a:r>
            <a:r>
              <a:rPr lang="en-US" dirty="0"/>
              <a:t>. This paper attempts that leap.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50577-33E0-475A-9C24-7FE21A590407}" type="slidenum">
              <a:rPr lang="en-AE" smtClean="0"/>
              <a:t>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3907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tackled here is that semantic SLAM is powerful but not scalable — as environments get complex, the system becomes memory-hungry, slow, and loses semantic consistency.</a:t>
            </a:r>
          </a:p>
          <a:p>
            <a:r>
              <a:rPr lang="en-US" dirty="0"/>
              <a:t>So the core question becomes: </a:t>
            </a:r>
            <a:r>
              <a:rPr lang="en-US" b="1" dirty="0"/>
              <a:t>How can we make SLAM both semantically rich and computationally realistic for real-time robots?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50577-33E0-475A-9C24-7FE21A590407}" type="slidenum">
              <a:rPr lang="en-AE" smtClean="0"/>
              <a:t>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46278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authors set out to build a hierarchical semantic system that can encode knowledge more compactly, use LLMs and 3D models to shape that hierarchy, and support both RGB-D and monocular input in one unified framework.</a:t>
            </a:r>
          </a:p>
          <a:p>
            <a:r>
              <a:rPr lang="en-US" dirty="0"/>
              <a:t>In short: more intelligence, less computation.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50577-33E0-475A-9C24-7FE21A590407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4063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Their key idea is clever: instead of treating every semantic class independently, they organize them into a </a:t>
            </a:r>
            <a:r>
              <a:rPr lang="en-US" b="1" dirty="0"/>
              <a:t>semantic tree</a:t>
            </a:r>
            <a:r>
              <a:rPr lang="en-US" dirty="0"/>
              <a:t> — like humans do.</a:t>
            </a:r>
          </a:p>
          <a:p>
            <a:r>
              <a:rPr lang="en-US" dirty="0"/>
              <a:t>They embed each level hierarchically using one-hot or binary coding, dramatically reducing the memory footprint from O(N) to O(log N).</a:t>
            </a:r>
          </a:p>
          <a:p>
            <a:r>
              <a:rPr lang="en-US" dirty="0"/>
              <a:t>They also use a hierarchical loss function so the system learns semantics from coarse-to-fine — again, similar to how humans classify objects.</a:t>
            </a:r>
          </a:p>
          <a:p>
            <a:r>
              <a:rPr lang="en-US" dirty="0"/>
              <a:t>And to avoid relying on depth sensors, they borrow depth priors from DUSt3R — which is a good choice, but also introduces dependency on an external model.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50577-33E0-475A-9C24-7FE21A590407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32214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are quite strong:</a:t>
            </a:r>
            <a:br>
              <a:rPr lang="en-US" dirty="0"/>
            </a:br>
            <a:r>
              <a:rPr lang="en-US" dirty="0"/>
              <a:t>• ~0.31 cm pose error on Replica</a:t>
            </a:r>
            <a:br>
              <a:rPr lang="en-US" dirty="0"/>
            </a:br>
            <a:r>
              <a:rPr lang="en-US" dirty="0"/>
              <a:t>• 2.4× faster than prior systems</a:t>
            </a:r>
            <a:br>
              <a:rPr lang="en-US" dirty="0"/>
            </a:br>
            <a:r>
              <a:rPr lang="en-US" dirty="0"/>
              <a:t>• 2000–3000 FPS rendering</a:t>
            </a:r>
            <a:br>
              <a:rPr lang="en-US" dirty="0"/>
            </a:br>
            <a:r>
              <a:rPr lang="en-US" dirty="0"/>
              <a:t>• Better semantic accuracy with lower memory</a:t>
            </a:r>
          </a:p>
          <a:p>
            <a:r>
              <a:rPr lang="en-US" dirty="0"/>
              <a:t>This combination — accuracy + speed + reduced memory — is rare in SLAM papers.</a:t>
            </a:r>
          </a:p>
          <a:p>
            <a:r>
              <a:rPr lang="en-US" dirty="0"/>
              <a:t>However, these gains come with assumptions that limit generality, which I’ll highlight shortly.</a:t>
            </a:r>
          </a:p>
          <a:p>
            <a:r>
              <a:rPr lang="en-US" dirty="0"/>
              <a:t>Here’s an example of the semantic output.</a:t>
            </a:r>
          </a:p>
          <a:p>
            <a:r>
              <a:rPr lang="en-US" dirty="0"/>
              <a:t>The hierarchy clearly sharpens class boundaries and reduces noise. This is a strong qualitative indicator that symbolic structure </a:t>
            </a:r>
            <a:r>
              <a:rPr lang="en-US" b="1" dirty="0"/>
              <a:t>does help neural mapping</a:t>
            </a:r>
            <a:r>
              <a:rPr lang="en-US" dirty="0"/>
              <a:t>.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50577-33E0-475A-9C24-7FE21A590407}" type="slidenum">
              <a:rPr lang="en-AE" smtClean="0"/>
              <a:t>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0542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✅ Strengths</a:t>
            </a:r>
          </a:p>
          <a:p>
            <a:r>
              <a:rPr lang="en-US" dirty="0"/>
              <a:t>One key strength of this work is the introduction of a </a:t>
            </a:r>
            <a:r>
              <a:rPr lang="en-US" b="1" dirty="0"/>
              <a:t>hierarchical semantic representation</a:t>
            </a:r>
            <a:r>
              <a:rPr lang="en-US" dirty="0"/>
              <a:t>, which makes semantic SLAM far more compact and scalable. Instead of treating each class independently, it organizes semantics at multiple levels, similar to how humans categorize objects. This is a meaningful shift toward cognitive mapping.</a:t>
            </a:r>
          </a:p>
          <a:p>
            <a:r>
              <a:rPr lang="en-US" dirty="0"/>
              <a:t>Another strong point is the </a:t>
            </a:r>
            <a:r>
              <a:rPr lang="en-US" b="1" dirty="0"/>
              <a:t>significant efficiency improvement</a:t>
            </a:r>
            <a:r>
              <a:rPr lang="en-US" dirty="0"/>
              <a:t>. The hierarchical encoding reduces complexity and memory usage while still improving accuracy and runtime — which is rare. Usually, adding semantics slows SLAM systems down, but here we see the opposite: the system becomes faster and more precise.</a:t>
            </a:r>
          </a:p>
          <a:p>
            <a:r>
              <a:rPr lang="en-US" dirty="0"/>
              <a:t>The method is also very </a:t>
            </a:r>
            <a:r>
              <a:rPr lang="en-US" b="1" dirty="0"/>
              <a:t>flexible and practical</a:t>
            </a:r>
            <a:r>
              <a:rPr lang="en-US" dirty="0"/>
              <a:t>. Supporting both RGB-D and monocular SLAM means it can operate on a wide range of platforms from high-end robots to lightweight, low-sensor setups.</a:t>
            </a:r>
          </a:p>
          <a:p>
            <a:r>
              <a:rPr lang="en-US" dirty="0"/>
              <a:t>Overall, Hier-SLAM++ delivers real-time performance, strong accuracy, and better semantic interpretation — making it a promising direction for future cognitive robotic systems.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⚠️ Drawbacks</a:t>
            </a:r>
          </a:p>
          <a:p>
            <a:r>
              <a:rPr lang="en-US" dirty="0"/>
              <a:t>Despite these strengths, there are limitations. The system depends heavily on </a:t>
            </a:r>
            <a:r>
              <a:rPr lang="en-US" b="1" dirty="0"/>
              <a:t>external models</a:t>
            </a:r>
            <a:r>
              <a:rPr lang="en-US" dirty="0"/>
              <a:t>, such as LLMs and DUSt3R, which may not always be available or efficient for embedded robotic systems. This introduces concerns about </a:t>
            </a:r>
            <a:r>
              <a:rPr lang="en-US" dirty="0" err="1"/>
              <a:t>deployability</a:t>
            </a:r>
            <a:r>
              <a:rPr lang="en-US" dirty="0"/>
              <a:t>, bias, and computational requirements.</a:t>
            </a:r>
          </a:p>
          <a:p>
            <a:r>
              <a:rPr lang="en-US" dirty="0"/>
              <a:t>Another limitation is that evaluation is mostly done in </a:t>
            </a:r>
            <a:r>
              <a:rPr lang="en-US" b="1" dirty="0"/>
              <a:t>static indoor environments</a:t>
            </a:r>
            <a:r>
              <a:rPr lang="en-US" dirty="0"/>
              <a:t>. We still don’t know how well this approach performs in outdoor, dynamic, or cluttered scenarios, which are more challenging and realistic for robots.</a:t>
            </a:r>
          </a:p>
          <a:p>
            <a:r>
              <a:rPr lang="en-US" dirty="0"/>
              <a:t>Also, the hierarchical semantics are </a:t>
            </a:r>
            <a:r>
              <a:rPr lang="en-US" b="1" dirty="0"/>
              <a:t>defined offline, not learned autonomously</a:t>
            </a:r>
            <a:r>
              <a:rPr lang="en-US" dirty="0"/>
              <a:t>. For true cognitive robotics, we want robots to build and refine their own semantic structures over time — and this system does not yet support that capability.</a:t>
            </a:r>
          </a:p>
          <a:p>
            <a:r>
              <a:rPr lang="en-US" dirty="0"/>
              <a:t>So while the results are strong, the approach is still early in terms of real-world robustness and long-term autonomy.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▶️ Transition</a:t>
            </a:r>
          </a:p>
          <a:p>
            <a:r>
              <a:rPr lang="en-US" dirty="0"/>
              <a:t>With these strengths and limitations in mind, next I’ll highlight potential improvements and future research directions that can make this system more adaptive and fully autonomous.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50577-33E0-475A-9C24-7FE21A590407}" type="slidenum">
              <a:rPr lang="en-AE" smtClean="0"/>
              <a:t>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5355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testing in dynamic, unstructured, outdoor environments is essential to claim real-world readiness.</a:t>
            </a:r>
          </a:p>
          <a:p>
            <a:r>
              <a:rPr lang="en-US" dirty="0"/>
              <a:t>Second, the semantic tree could evolve from experience — not be frozen by a one-time LLM run.</a:t>
            </a:r>
            <a:br>
              <a:rPr lang="en-US" dirty="0"/>
            </a:br>
            <a:r>
              <a:rPr lang="en-US" dirty="0"/>
              <a:t>True cognitive systems </a:t>
            </a:r>
            <a:r>
              <a:rPr lang="en-US" b="1" dirty="0"/>
              <a:t>learn their own concepts</a:t>
            </a:r>
            <a:r>
              <a:rPr lang="en-US" dirty="0"/>
              <a:t>, they don’t outsource them entirely.</a:t>
            </a:r>
          </a:p>
          <a:p>
            <a:r>
              <a:rPr lang="en-US" dirty="0"/>
              <a:t>Third, pairing this with reinforcement learning could allow the robot to </a:t>
            </a:r>
            <a:r>
              <a:rPr lang="en-US" b="1" dirty="0"/>
              <a:t>use</a:t>
            </a:r>
            <a:r>
              <a:rPr lang="en-US" dirty="0"/>
              <a:t> semantics for tasks — not just store them.</a:t>
            </a:r>
          </a:p>
          <a:p>
            <a:r>
              <a:rPr lang="en-US" dirty="0"/>
              <a:t>Finally, ethical and transparency questions arise when LLMs structure meaning:</a:t>
            </a:r>
            <a:br>
              <a:rPr lang="en-US" dirty="0"/>
            </a:br>
            <a:r>
              <a:rPr lang="en-US" dirty="0"/>
              <a:t>if the hierarchy is flawed or biased, the robot’s reasoning will be too.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50577-33E0-475A-9C24-7FE21A590407}" type="slidenum">
              <a:rPr lang="en-AE" smtClean="0"/>
              <a:t>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22904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Hier-SLAM++ is a compelling step toward cognitively-inspired SLAM — it compresses semantics intelligently and demonstrates impressive performance.</a:t>
            </a:r>
          </a:p>
          <a:p>
            <a:r>
              <a:rPr lang="en-US" dirty="0"/>
              <a:t>But its reliance on pretrained AI and indoor testing shows we’re not yet at fully general cognitive mapping.</a:t>
            </a:r>
          </a:p>
          <a:p>
            <a:r>
              <a:rPr lang="en-US" dirty="0"/>
              <a:t>What I personally learned is that </a:t>
            </a:r>
            <a:r>
              <a:rPr lang="en-US" b="1" dirty="0"/>
              <a:t>bridging neural learning with symbolic structure is promising</a:t>
            </a:r>
            <a:r>
              <a:rPr lang="en-US" dirty="0"/>
              <a:t>, but also demands careful thinking about adaptability, bias, and real-world robustness.</a:t>
            </a:r>
          </a:p>
          <a:p>
            <a:r>
              <a:rPr lang="en-US" dirty="0"/>
              <a:t>The key question I leave with is:</a:t>
            </a:r>
            <a:br>
              <a:rPr lang="en-US" dirty="0"/>
            </a:br>
            <a:r>
              <a:rPr lang="en-US" b="1" dirty="0"/>
              <a:t>How can robots build their own semantic hierarchies through interaction, instead of inheriting ours?</a:t>
            </a:r>
            <a:endParaRPr lang="en-US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50577-33E0-475A-9C24-7FE21A590407}" type="slidenum">
              <a:rPr lang="en-AE" smtClean="0"/>
              <a:t>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9045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004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D11D-86B6-41D9-804F-B21E465E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6525"/>
            <a:ext cx="9144000" cy="1714500"/>
          </a:xfrm>
        </p:spPr>
        <p:txBody>
          <a:bodyPr anchor="b"/>
          <a:lstStyle>
            <a:lvl1pPr algn="ctr">
              <a:defRPr sz="6000" spc="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DCADE-2A34-4B9D-9987-0330895D7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9125"/>
            <a:ext cx="9144000" cy="1247775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8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79536-344B-4703-95C3-7F5AD0BFB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3" y="654528"/>
            <a:ext cx="3540072" cy="77449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D87C84-1993-43C1-A570-C771C220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750" y="6162674"/>
            <a:ext cx="4772025" cy="314325"/>
          </a:xfrm>
        </p:spPr>
        <p:txBody>
          <a:bodyPr>
            <a:normAutofit/>
          </a:bodyPr>
          <a:lstStyle>
            <a:lvl1pPr marL="0" indent="0" algn="ctr">
              <a:buNone/>
              <a:defRPr sz="1350" cap="all" baseline="0">
                <a:solidFill>
                  <a:srgbClr val="FFFFFF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B0621-5201-4B3C-B3F3-03D9DDA06A71}"/>
              </a:ext>
            </a:extLst>
          </p:cNvPr>
          <p:cNvCxnSpPr/>
          <p:nvPr/>
        </p:nvCxnSpPr>
        <p:spPr>
          <a:xfrm>
            <a:off x="1769036" y="2752725"/>
            <a:ext cx="180975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8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6" y="542925"/>
            <a:ext cx="10544174" cy="11144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90FDB3-7706-4B32-BD35-532B4AC7ECDA}"/>
              </a:ext>
            </a:extLst>
          </p:cNvPr>
          <p:cNvCxnSpPr/>
          <p:nvPr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30B2A2-81DA-4F3D-9D9E-46E4F7B93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8625" y="2752725"/>
            <a:ext cx="3714750" cy="35623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16E22AE-DDB9-4C04-8CBA-FF04F1AFB3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050" y="2752725"/>
            <a:ext cx="3714750" cy="35623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5F3CFBF-C13C-4A9F-BDDF-0E18286F15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7200" y="2752725"/>
            <a:ext cx="3714750" cy="35623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148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1114424"/>
            <a:ext cx="6343651" cy="1438275"/>
          </a:xfrm>
        </p:spPr>
        <p:txBody>
          <a:bodyPr anchor="t" anchorCtr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90FDB3-7706-4B32-BD35-532B4AC7ECDA}"/>
              </a:ext>
            </a:extLst>
          </p:cNvPr>
          <p:cNvCxnSpPr/>
          <p:nvPr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30B2A2-81DA-4F3D-9D9E-46E4F7B93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8625" y="2752725"/>
            <a:ext cx="3714750" cy="35623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16E22AE-DDB9-4C04-8CBA-FF04F1AFB3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050" y="2752725"/>
            <a:ext cx="3714750" cy="35623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5F3CFBF-C13C-4A9F-BDDF-0E18286F15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7200" y="762000"/>
            <a:ext cx="3714750" cy="555307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06565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5EDB-8165-4C09-A93D-01F9B0F7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9EA8E-5754-4FAF-B3D4-63EA441F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6CD72-BAC2-4994-B821-40432481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3CFAF-562D-445B-846A-E8F71A02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8C825-F06D-4987-81B8-02D493880414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64E6B-FB97-4EC4-BBD3-24FE3C8D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8822A8-864B-49B0-9C0B-A862217EF3B8}"/>
              </a:ext>
            </a:extLst>
          </p:cNvPr>
          <p:cNvCxnSpPr/>
          <p:nvPr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367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5EDB-8165-4C09-A93D-01F9B0F7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9EA8E-5754-4FAF-B3D4-63EA441F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6CD72-BAC2-4994-B821-40432481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3CFAF-562D-445B-846A-E8F71A02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8C825-F06D-4987-81B8-02D493880414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tx2"/>
                </a:solidFill>
              </a:rPr>
              <a:t>ku.ac.ae</a:t>
            </a:r>
            <a:endParaRPr lang="en-US" sz="85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64E6B-FB97-4EC4-BBD3-24FE3C8D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7" cy="18530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8822A8-864B-49B0-9C0B-A862217EF3B8}"/>
              </a:ext>
            </a:extLst>
          </p:cNvPr>
          <p:cNvCxnSpPr/>
          <p:nvPr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5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4EFBB-C8CA-4201-A903-805856BE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1DCEB-2462-4151-B7CC-F3EC0D3A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57B99-432B-45A8-9216-9BC01B29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2225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D0C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9F49-C197-4276-BA18-25EE4468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04913"/>
            <a:ext cx="10515600" cy="2852737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4C747-8640-4D13-A1FA-90CDB4EBB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0500"/>
            <a:ext cx="10515600" cy="1584326"/>
          </a:xfrm>
        </p:spPr>
        <p:txBody>
          <a:bodyPr>
            <a:normAutofit/>
          </a:bodyPr>
          <a:lstStyle>
            <a:lvl1pPr marL="0" indent="0" algn="ctr">
              <a:buNone/>
              <a:defRPr sz="38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46D51-CC51-458D-B7F8-BB8DC09C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397C4-D37A-45E1-B1B8-7100D475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3DD6E-BA6A-445E-B542-43DE3AEB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424D6-2475-46D6-A699-3A7CA5F8B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65327D-BC3D-4548-B6FC-FF18B53D2785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737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Picture Background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9F49-C197-4276-BA18-25EE4468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513"/>
            <a:ext cx="10515600" cy="2852737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46D51-CC51-458D-B7F8-BB8DC09C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397C4-D37A-45E1-B1B8-7100D475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3DD6E-BA6A-445E-B542-43DE3AEB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424D6-2475-46D6-A699-3A7CA5F8B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65327D-BC3D-4548-B6FC-FF18B53D2785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650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Pr>
        <a:solidFill>
          <a:srgbClr val="004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A79536-344B-4703-95C3-7F5AD0BFB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67" y="891158"/>
            <a:ext cx="2368684" cy="518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D5768-C7B0-4ABF-BE83-522BCD1F6FE5}"/>
              </a:ext>
            </a:extLst>
          </p:cNvPr>
          <p:cNvSpPr txBox="1"/>
          <p:nvPr/>
        </p:nvSpPr>
        <p:spPr>
          <a:xfrm>
            <a:off x="752475" y="2545809"/>
            <a:ext cx="10648950" cy="17697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i-FI" sz="11500" b="1" spc="-100" baseline="0" dirty="0" err="1">
                <a:solidFill>
                  <a:srgbClr val="FFFFFF"/>
                </a:solidFill>
                <a:latin typeface="+mj-lt"/>
              </a:rPr>
              <a:t>Thank</a:t>
            </a:r>
            <a:r>
              <a:rPr lang="fi-FI" sz="11500" b="1" spc="-100" baseline="0" dirty="0">
                <a:solidFill>
                  <a:srgbClr val="FFFFFF"/>
                </a:solidFill>
                <a:latin typeface="+mj-lt"/>
              </a:rPr>
              <a:t> </a:t>
            </a:r>
            <a:r>
              <a:rPr lang="fi-FI" sz="11500" b="1" spc="-100" baseline="0" dirty="0" err="1">
                <a:solidFill>
                  <a:srgbClr val="FFFFFF"/>
                </a:solidFill>
                <a:latin typeface="+mj-lt"/>
              </a:rPr>
              <a:t>You</a:t>
            </a:r>
            <a:endParaRPr lang="en-US" sz="11500" b="1" spc="-100" baseline="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33D0-73BA-48D2-AA6E-3F2C63C9CA8F}"/>
              </a:ext>
            </a:extLst>
          </p:cNvPr>
          <p:cNvSpPr txBox="1"/>
          <p:nvPr/>
        </p:nvSpPr>
        <p:spPr>
          <a:xfrm>
            <a:off x="5181601" y="6146800"/>
            <a:ext cx="1838324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i-FI" sz="1250" b="1">
                <a:solidFill>
                  <a:srgbClr val="FFFFFF"/>
                </a:solidFill>
              </a:rPr>
              <a:t>ku.ac.ae</a:t>
            </a:r>
            <a:endParaRPr lang="en-US" sz="12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948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39E6-4416-C2C0-07B9-4F8E3294B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EA3B7-1344-5958-D6F8-789319087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907D9-BB64-7404-FD63-DF39A189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14CF0-9D0F-3E98-1F14-039EA5A5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8B655-D781-E95D-D405-E5185568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0436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Neg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D11D-86B6-41D9-804F-B21E465E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6525"/>
            <a:ext cx="9144000" cy="1714500"/>
          </a:xfrm>
        </p:spPr>
        <p:txBody>
          <a:bodyPr anchor="b"/>
          <a:lstStyle>
            <a:lvl1pPr algn="ctr">
              <a:defRPr sz="6000" spc="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DCADE-2A34-4B9D-9987-0330895D7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9125"/>
            <a:ext cx="9144000" cy="1247775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D87C84-1993-43C1-A570-C771C220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750" y="6162674"/>
            <a:ext cx="4772025" cy="314325"/>
          </a:xfrm>
        </p:spPr>
        <p:txBody>
          <a:bodyPr>
            <a:normAutofit/>
          </a:bodyPr>
          <a:lstStyle>
            <a:lvl1pPr marL="0" indent="0" algn="ctr">
              <a:buNone/>
              <a:defRPr sz="1350" cap="all" baseline="0">
                <a:solidFill>
                  <a:schemeClr val="bg2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B0621-5201-4B3C-B3F3-03D9DDA06A71}"/>
              </a:ext>
            </a:extLst>
          </p:cNvPr>
          <p:cNvCxnSpPr/>
          <p:nvPr/>
        </p:nvCxnSpPr>
        <p:spPr>
          <a:xfrm>
            <a:off x="5181600" y="2752725"/>
            <a:ext cx="180975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7211BEC-8A05-5048-8010-DA55CE467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4" y="654528"/>
            <a:ext cx="3540072" cy="7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">
    <p:bg>
      <p:bgPr>
        <a:solidFill>
          <a:srgbClr val="004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21E90-80D8-4070-8157-51F5D9E9B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ED11D-86B6-41D9-804F-B21E465E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6525"/>
            <a:ext cx="9144000" cy="1714500"/>
          </a:xfrm>
        </p:spPr>
        <p:txBody>
          <a:bodyPr anchor="b"/>
          <a:lstStyle>
            <a:lvl1pPr algn="ctr">
              <a:defRPr sz="6000" spc="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DCADE-2A34-4B9D-9987-0330895D7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9125"/>
            <a:ext cx="9144000" cy="1247775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8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D87C84-1993-43C1-A570-C771C220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750" y="6162674"/>
            <a:ext cx="4772025" cy="314325"/>
          </a:xfrm>
        </p:spPr>
        <p:txBody>
          <a:bodyPr>
            <a:normAutofit/>
          </a:bodyPr>
          <a:lstStyle>
            <a:lvl1pPr marL="0" indent="0" algn="ctr">
              <a:buNone/>
              <a:defRPr sz="1350" cap="all" baseline="0">
                <a:solidFill>
                  <a:srgbClr val="FFFFFF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C8DC6-096E-714D-AF28-586972589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3" y="654528"/>
            <a:ext cx="3540072" cy="7744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EF1488-91C4-7449-841C-78AF4CE5EB83}"/>
              </a:ext>
            </a:extLst>
          </p:cNvPr>
          <p:cNvCxnSpPr/>
          <p:nvPr/>
        </p:nvCxnSpPr>
        <p:spPr>
          <a:xfrm>
            <a:off x="1769036" y="2752725"/>
            <a:ext cx="180975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80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90FDB3-7706-4B32-BD35-532B4AC7ECDA}"/>
              </a:ext>
            </a:extLst>
          </p:cNvPr>
          <p:cNvCxnSpPr/>
          <p:nvPr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80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ortr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2675" y="1152524"/>
            <a:ext cx="5191124" cy="5162121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Heading 1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C1F0F3F-166A-422E-B49B-E35296BC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123950"/>
            <a:ext cx="4419600" cy="5190695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85506D-9F69-4855-B473-3BFDAF44ED69}"/>
              </a:ext>
            </a:extLst>
          </p:cNvPr>
          <p:cNvCxnSpPr/>
          <p:nvPr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36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BB98-3A1E-4BA6-A18A-C711FCA9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B3EF-8293-4FA5-B31C-91F5BA7D4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0800" y="1868400"/>
            <a:ext cx="4680000" cy="444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ED27-71A5-4DAD-A199-5EA0A05E7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7500" y="1868400"/>
            <a:ext cx="4680000" cy="444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C24C3-5F25-4ACD-A2D4-0198F4B9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1D6D0-37D4-42A5-B774-5A583D84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79724-736B-42D4-9FC2-BBF87F43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462DF-95A9-4839-9F28-1A83BCE28186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DB1926-9526-4026-8069-F153FB78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3EDA0-B8B5-41ED-80CE-BFDA6DF8FC4B}"/>
              </a:ext>
            </a:extLst>
          </p:cNvPr>
          <p:cNvCxnSpPr/>
          <p:nvPr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221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BB98-3A1E-4BA6-A18A-C711FCA9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B3EF-8293-4FA5-B31C-91F5BA7D4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0800" y="2352674"/>
            <a:ext cx="4680000" cy="3965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ED27-71A5-4DAD-A199-5EA0A05E7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7500" y="2352674"/>
            <a:ext cx="4680000" cy="3965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C24C3-5F25-4ACD-A2D4-0198F4B9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1D6D0-37D4-42A5-B774-5A583D84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79724-736B-42D4-9FC2-BBF87F43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4673FD0-9E13-4C1A-B859-688309735A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360800" y="1868399"/>
            <a:ext cx="4680000" cy="379501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81F1501-AF73-4AAC-9FF0-0767311D3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0" y="1868399"/>
            <a:ext cx="4687888" cy="379501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E178B-FD49-4EE2-9A05-5F6BE0A0483C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110D8-F82F-4692-8B00-F633DEF1A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32C51C-6D36-4A71-A1DB-6C92A35CA313}"/>
              </a:ext>
            </a:extLst>
          </p:cNvPr>
          <p:cNvCxnSpPr/>
          <p:nvPr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4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F29153F9-78D4-4D70-B44A-4B9B91D91CB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162675" y="771525"/>
            <a:ext cx="5638800" cy="5534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542925"/>
            <a:ext cx="4181476" cy="1114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75" y="1866900"/>
            <a:ext cx="4181476" cy="444817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296D0-EF25-4659-9A29-DE874EE0BD57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2D0369-8EEE-446D-A24C-9E71B1856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F66C09-963E-47DD-8166-11F0934BF635}"/>
              </a:ext>
            </a:extLst>
          </p:cNvPr>
          <p:cNvCxnSpPr/>
          <p:nvPr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26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542925"/>
            <a:ext cx="4181476" cy="1114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75" y="1866900"/>
            <a:ext cx="4181476" cy="4448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E416A-BFDB-410E-9AC9-671259E5DA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2675" y="771525"/>
            <a:ext cx="5638800" cy="55340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296D0-EF25-4659-9A29-DE874EE0BD57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2D0369-8EEE-446D-A24C-9E71B1856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F66C09-963E-47DD-8166-11F0934BF635}"/>
              </a:ext>
            </a:extLst>
          </p:cNvPr>
          <p:cNvCxnSpPr/>
          <p:nvPr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0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7564FE-F745-443F-8321-B0EFD169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542925"/>
            <a:ext cx="9991725" cy="111442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11581-2B37-40B3-825A-043921DFB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866900"/>
            <a:ext cx="9991725" cy="44481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72D0-FD25-45C4-A82E-F4094DCDE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50">
                <a:solidFill>
                  <a:schemeClr val="bg2"/>
                </a:solidFill>
              </a:defRPr>
            </a:lvl1pPr>
          </a:lstStyle>
          <a:p>
            <a:fld id="{9E115956-5916-4D91-BB56-C626377EFAFE}" type="datetimeFigureOut">
              <a:rPr lang="en-AE" smtClean="0"/>
              <a:t>05/11/2025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18871-7BC3-4A13-9CC9-B9A1DB22F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50">
                <a:solidFill>
                  <a:schemeClr val="bg2"/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A17DA-0D3F-410F-A9AA-3171ED151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50">
                <a:solidFill>
                  <a:schemeClr val="bg2"/>
                </a:solidFill>
              </a:defRPr>
            </a:lvl1pPr>
          </a:lstStyle>
          <a:p>
            <a:fld id="{70CF1F72-EBE7-43DE-A88C-7A87B3407A3D}" type="slidenum">
              <a:rPr lang="en-AE" smtClean="0"/>
              <a:t>‹#›</a:t>
            </a:fld>
            <a:endParaRPr lang="en-A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8493A-1FC9-483C-BC41-405831F9D965}"/>
              </a:ext>
            </a:extLst>
          </p:cNvPr>
          <p:cNvSpPr txBox="1"/>
          <p:nvPr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0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5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145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180975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180975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video" Target="../media/media4.mp4"/><Relationship Id="rId16" Type="http://schemas.openxmlformats.org/officeDocument/2006/relationships/image" Target="../media/image17.png"/><Relationship Id="rId1" Type="http://schemas.microsoft.com/office/2007/relationships/media" Target="../media/media4.mp4"/><Relationship Id="rId6" Type="http://schemas.openxmlformats.org/officeDocument/2006/relationships/diagramLayout" Target="../diagrams/layout1.xml"/><Relationship Id="rId11" Type="http://schemas.openxmlformats.org/officeDocument/2006/relationships/image" Target="../media/image12.svg"/><Relationship Id="rId5" Type="http://schemas.openxmlformats.org/officeDocument/2006/relationships/diagramData" Target="../diagrams/data1.xml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1.xml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507FA0-6F85-BC5B-EA45-D72C5574C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Article Analysis:</a:t>
            </a:r>
            <a:br>
              <a:rPr lang="en-US" sz="3200" dirty="0"/>
            </a:br>
            <a:r>
              <a:rPr lang="en-US" sz="3200" dirty="0"/>
              <a:t> Hier-SLAM++: Neuro-Symbolic Semantic SLAM with Hierarchically Categorical Gaussian Splatting</a:t>
            </a:r>
            <a:endParaRPr lang="en-AE" sz="3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17BFA5-6058-417A-DA7F-55B713B63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6897"/>
            <a:ext cx="9144000" cy="1210003"/>
          </a:xfrm>
        </p:spPr>
        <p:txBody>
          <a:bodyPr>
            <a:normAutofit/>
          </a:bodyPr>
          <a:lstStyle/>
          <a:p>
            <a:r>
              <a:rPr lang="en-US" sz="1600" dirty="0"/>
              <a:t>Authors: </a:t>
            </a:r>
            <a:r>
              <a:rPr lang="en-US" sz="1600" dirty="0" err="1"/>
              <a:t>Boying</a:t>
            </a:r>
            <a:r>
              <a:rPr lang="en-US" sz="1600" dirty="0"/>
              <a:t> Li et al., Vuong Chi Hao , Peter J. Stuckey , Ian Reid , and Hamid Rezatofighi</a:t>
            </a:r>
          </a:p>
          <a:p>
            <a:endParaRPr lang="en-US" sz="1600" dirty="0"/>
          </a:p>
          <a:p>
            <a:r>
              <a:rPr lang="en-US" sz="1600" dirty="0"/>
              <a:t>Presented by Aamna Alshehhi 100062675 </a:t>
            </a:r>
            <a:endParaRPr lang="en-AE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4E0A3F-1BBA-CF88-2553-D549CC433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Presented to Prof Gorge Dias</a:t>
            </a:r>
            <a:endParaRPr lang="en-A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1D6F48F-7C81-25B9-35D7-D57F56D0CBD2}"/>
              </a:ext>
            </a:extLst>
          </p:cNvPr>
          <p:cNvSpPr txBox="1">
            <a:spLocks/>
          </p:cNvSpPr>
          <p:nvPr/>
        </p:nvSpPr>
        <p:spPr>
          <a:xfrm>
            <a:off x="3604391" y="1876426"/>
            <a:ext cx="4772025" cy="314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350" b="1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2925" indent="-180975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180975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180975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ELEN755 Cognitive Robotics</a:t>
            </a:r>
            <a:endParaRPr lang="en-AE" dirty="0"/>
          </a:p>
        </p:txBody>
      </p:sp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260D0B8E-91C2-E32B-E29D-F450096A5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329566" y="4995566"/>
            <a:ext cx="1780137" cy="17801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398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21"/>
    </mc:Choice>
    <mc:Fallback>
      <p:transition spd="slow" advTm="22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mera 1">
            <a:extLst>
              <a:ext uri="{FF2B5EF4-FFF2-40B4-BE49-F238E27FC236}">
                <a16:creationId xmlns:a16="http://schemas.microsoft.com/office/drawing/2014/main" id="{14A933A1-C7F1-B379-745D-13076E72D38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141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DBA7-D2FB-118B-41D7-B4C0D067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6FE52-0791-5A58-2071-9ECEF377B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75" y="1866900"/>
            <a:ext cx="6851652" cy="4448175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Why This Paper Matters</a:t>
            </a:r>
          </a:p>
          <a:p>
            <a:pPr>
              <a:lnSpc>
                <a:spcPct val="150000"/>
              </a:lnSpc>
            </a:pPr>
            <a:r>
              <a:rPr lang="en-US" dirty="0"/>
              <a:t>Robots need not only to map environments but also to understand them.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Traditional SLAM = geometry only</a:t>
            </a:r>
            <a:br>
              <a:rPr lang="en-US" dirty="0"/>
            </a:br>
            <a:r>
              <a:rPr lang="en-US" dirty="0"/>
              <a:t>Semantic SLAM = geometry + meaning</a:t>
            </a:r>
            <a:br>
              <a:rPr lang="en-US" dirty="0"/>
            </a:br>
            <a:r>
              <a:rPr lang="en-US" dirty="0"/>
              <a:t>Cognitive SLAM = meaning + reasoning + efficiency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Advances cognitive robotic perception by combining symbolic reasoning &amp; vision-based SLAM, enabling robots to understand and map environments efficiently.</a:t>
            </a:r>
            <a:endParaRPr lang="en-AE" dirty="0"/>
          </a:p>
        </p:txBody>
      </p:sp>
      <p:pic>
        <p:nvPicPr>
          <p:cNvPr id="3074" name="Picture 2" descr="Typical results of our proposed SLAM method. Top Left and Top Right:... |  Download Scientific Diagram">
            <a:extLst>
              <a:ext uri="{FF2B5EF4-FFF2-40B4-BE49-F238E27FC236}">
                <a16:creationId xmlns:a16="http://schemas.microsoft.com/office/drawing/2014/main" id="{4B89B0B4-FDCF-CDD8-8215-549F7E14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60" y="1843088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E-SLAM: Monocular Neural Radiance Field SLAM with Semantic Mapping  Capabilities">
            <a:extLst>
              <a:ext uri="{FF2B5EF4-FFF2-40B4-BE49-F238E27FC236}">
                <a16:creationId xmlns:a16="http://schemas.microsoft.com/office/drawing/2014/main" id="{D64986AB-1E4E-F0E8-5402-05D0193F0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t="2452" r="45427" b="46973"/>
          <a:stretch>
            <a:fillRect/>
          </a:stretch>
        </p:blipFill>
        <p:spPr bwMode="auto">
          <a:xfrm>
            <a:off x="8573039" y="4410076"/>
            <a:ext cx="289736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414CE3-B9DE-F016-BEC9-35AABFA263E2}"/>
              </a:ext>
            </a:extLst>
          </p:cNvPr>
          <p:cNvSpPr txBox="1"/>
          <p:nvPr/>
        </p:nvSpPr>
        <p:spPr>
          <a:xfrm>
            <a:off x="9072639" y="3690938"/>
            <a:ext cx="19717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Traditional SLAM </a:t>
            </a:r>
            <a:endParaRPr lang="en-AE" sz="1200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E0E8A93-10F8-8CEB-FCCE-49EF5CD41A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493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83"/>
    </mc:Choice>
    <mc:Fallback>
      <p:transition spd="slow" advTm="38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0ECB-8D91-96AF-5833-F7F49238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 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3A73F-517A-7922-3585-4ED809814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chemeClr val="tx2"/>
                </a:solidFill>
              </a:rPr>
              <a:t>Challenge</a:t>
            </a:r>
            <a:br>
              <a:rPr lang="en-US" sz="2400" dirty="0"/>
            </a:br>
            <a:r>
              <a:rPr lang="en-US" sz="2000" dirty="0"/>
              <a:t>Semantic SLAM is powerful but becomes slow and memory-heavy as environments grow.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chemeClr val="tx2"/>
                </a:solidFill>
              </a:rPr>
              <a:t>Goal</a:t>
            </a:r>
            <a:br>
              <a:rPr lang="en-US" sz="2400" dirty="0"/>
            </a:br>
            <a:r>
              <a:rPr lang="en-US" sz="2000" dirty="0"/>
              <a:t>Make semantic SLAM efficient, scalable, and interpretable for real-world robotics through developing a unified SLAM system that uses LLM-guided hierarchical semantic encoding and 3D generative models.</a:t>
            </a:r>
            <a:endParaRPr lang="en-AE" sz="2400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331880B1-8874-7A35-6681-E68419890D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294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28"/>
    </mc:Choice>
    <mc:Fallback>
      <p:transition spd="slow" advTm="31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C936-187C-9873-D87B-9A45F17D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AE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00652EF-DBD2-DAD7-8248-8B6F6D824B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555213"/>
              </p:ext>
            </p:extLst>
          </p:nvPr>
        </p:nvGraphicFramePr>
        <p:xfrm>
          <a:off x="2247462" y="1728952"/>
          <a:ext cx="8099972" cy="5018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5FEE65E5-4622-9E5A-A244-4EF7BFC805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0441" y="2162505"/>
            <a:ext cx="646386" cy="646386"/>
          </a:xfrm>
          <a:prstGeom prst="rect">
            <a:avLst/>
          </a:prstGeom>
        </p:spPr>
      </p:pic>
      <p:pic>
        <p:nvPicPr>
          <p:cNvPr id="11" name="Graphic 10" descr="3d Glasses with solid fill">
            <a:extLst>
              <a:ext uri="{FF2B5EF4-FFF2-40B4-BE49-F238E27FC236}">
                <a16:creationId xmlns:a16="http://schemas.microsoft.com/office/drawing/2014/main" id="{3ACC38E4-1428-3F2B-D0DD-40745E430C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97403" y="3287007"/>
            <a:ext cx="728664" cy="728664"/>
          </a:xfrm>
          <a:prstGeom prst="rect">
            <a:avLst/>
          </a:prstGeom>
        </p:spPr>
      </p:pic>
      <p:pic>
        <p:nvPicPr>
          <p:cNvPr id="13" name="Graphic 12" descr="Network diagram with solid fill">
            <a:extLst>
              <a:ext uri="{FF2B5EF4-FFF2-40B4-BE49-F238E27FC236}">
                <a16:creationId xmlns:a16="http://schemas.microsoft.com/office/drawing/2014/main" id="{C3A3EF55-9AA3-0EE4-1637-DB6C269F4B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53558" y="4366946"/>
            <a:ext cx="914400" cy="914400"/>
          </a:xfrm>
          <a:prstGeom prst="rect">
            <a:avLst/>
          </a:prstGeom>
        </p:spPr>
      </p:pic>
      <p:pic>
        <p:nvPicPr>
          <p:cNvPr id="15" name="Graphic 14" descr="End outline">
            <a:extLst>
              <a:ext uri="{FF2B5EF4-FFF2-40B4-BE49-F238E27FC236}">
                <a16:creationId xmlns:a16="http://schemas.microsoft.com/office/drawing/2014/main" id="{607F6823-AC29-C0C7-3B98-16F591D782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80441" y="5632621"/>
            <a:ext cx="646386" cy="646386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BC2E2199-9D6C-C7CE-CE20-ACF8CD86EB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6437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9"/>
    </mc:Choice>
    <mc:Fallback>
      <p:transition spd="slow" advTm="31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12E8-FB24-A4CE-31D1-4962899A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BD4BB-AC41-FC27-848F-ED039D44D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200000"/>
              </a:lnSpc>
            </a:pPr>
            <a:r>
              <a:rPr lang="en-US" dirty="0"/>
              <a:t>Hierarchical symbolic semantics (tree structure)</a:t>
            </a:r>
          </a:p>
          <a:p>
            <a:pPr algn="ctr">
              <a:lnSpc>
                <a:spcPct val="200000"/>
              </a:lnSpc>
            </a:pPr>
            <a:r>
              <a:rPr lang="en-US" dirty="0"/>
              <a:t>Two encodings: one-hot &amp; binary (O(log N) complexity)</a:t>
            </a:r>
          </a:p>
          <a:p>
            <a:pPr algn="ctr">
              <a:lnSpc>
                <a:spcPct val="200000"/>
              </a:lnSpc>
            </a:pPr>
            <a:r>
              <a:rPr lang="en-US" dirty="0"/>
              <a:t>Hierarchical loss: intra- &amp; inter-level learning</a:t>
            </a:r>
          </a:p>
          <a:p>
            <a:pPr algn="ctr">
              <a:lnSpc>
                <a:spcPct val="200000"/>
              </a:lnSpc>
            </a:pPr>
            <a:r>
              <a:rPr lang="en-US" dirty="0"/>
              <a:t>DUSt3R for depth prior in monocular SLAM</a:t>
            </a:r>
          </a:p>
          <a:p>
            <a:pPr marL="0" indent="0">
              <a:buNone/>
            </a:pP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E82BF-8147-A308-D3DA-EAE82DBDE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832" y="4353826"/>
            <a:ext cx="8592207" cy="2446366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F441D280-7E34-E4FA-2CC7-665842D27C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467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96"/>
    </mc:Choice>
    <mc:Fallback>
      <p:transition spd="slow" advTm="56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6563-C076-0303-02E5-1A9E9A54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 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A60D-B56C-BAA1-6975-6FC9E83D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74" y="1866900"/>
            <a:ext cx="10667016" cy="44481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Performance Gains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0.31 cm ATE RMSE</a:t>
            </a:r>
            <a:r>
              <a:rPr lang="en-US" dirty="0"/>
              <a:t> accuracy (Replica dataset)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2.4× faster runtime</a:t>
            </a:r>
            <a:r>
              <a:rPr lang="en-US" dirty="0"/>
              <a:t> vs prior SLAM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2000–3000 FPS rendering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Superior semantic mapping (</a:t>
            </a:r>
            <a:r>
              <a:rPr lang="en-US" dirty="0" err="1"/>
              <a:t>mIoU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Conclusion</a:t>
            </a:r>
            <a:br>
              <a:rPr lang="en-US" dirty="0"/>
            </a:br>
            <a:r>
              <a:rPr lang="en-US" dirty="0"/>
              <a:t>More accurate + faster + lower memory than 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   state-of-the-art SLAM.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solidFill>
                  <a:schemeClr val="tx2"/>
                </a:solidFill>
              </a:rPr>
              <a:t>Impact</a:t>
            </a:r>
          </a:p>
          <a:p>
            <a:pPr>
              <a:lnSpc>
                <a:spcPct val="150000"/>
              </a:lnSpc>
            </a:pPr>
            <a:r>
              <a:rPr lang="en-US" dirty="0"/>
              <a:t>Advances robotics by enabling scalable, cognitively-inspired semantic SLAM that improves scene understanding, reduces computational load, and makes real-time deployment feasible for autonomous robots in complex environments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12526-243C-BD45-B282-58B816746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110" y="1753386"/>
            <a:ext cx="5287107" cy="3007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88653-468A-A09B-8881-09883C34C893}"/>
              </a:ext>
            </a:extLst>
          </p:cNvPr>
          <p:cNvSpPr txBox="1"/>
          <p:nvPr/>
        </p:nvSpPr>
        <p:spPr>
          <a:xfrm>
            <a:off x="6942083" y="469944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NimbusRomNo9L-Regu"/>
              </a:rPr>
              <a:t>Visualization of the semantic rendering performance on the Replica</a:t>
            </a:r>
            <a:endParaRPr lang="en-AE" sz="1400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D914ACD4-FEF0-66D4-996E-99C35BC46D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870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77"/>
    </mc:Choice>
    <mc:Fallback>
      <p:transition spd="slow" advTm="54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1624A2-618D-D1B9-917B-44C557124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451182"/>
              </p:ext>
            </p:extLst>
          </p:nvPr>
        </p:nvGraphicFramePr>
        <p:xfrm>
          <a:off x="1661975" y="2160729"/>
          <a:ext cx="8868050" cy="3798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025">
                  <a:extLst>
                    <a:ext uri="{9D8B030D-6E8A-4147-A177-3AD203B41FA5}">
                      <a16:colId xmlns:a16="http://schemas.microsoft.com/office/drawing/2014/main" val="1625264240"/>
                    </a:ext>
                  </a:extLst>
                </a:gridCol>
                <a:gridCol w="4434025">
                  <a:extLst>
                    <a:ext uri="{9D8B030D-6E8A-4147-A177-3AD203B41FA5}">
                      <a16:colId xmlns:a16="http://schemas.microsoft.com/office/drawing/2014/main" val="608463573"/>
                    </a:ext>
                  </a:extLst>
                </a:gridCol>
              </a:tblGrid>
              <a:tr h="425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Strengths</a:t>
                      </a:r>
                      <a:endParaRPr lang="en-AE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Weaknesses</a:t>
                      </a:r>
                      <a:endParaRPr lang="en-AE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99922"/>
                  </a:ext>
                </a:extLst>
              </a:tr>
              <a:tr h="4259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Novel neuro-symbolic SLAM design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Mostly tested in indoor/static scenes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849151"/>
                  </a:ext>
                </a:extLst>
              </a:tr>
              <a:tr h="735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Highly efficient semantic encoding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Relies on pretrained LLMs &amp; 3D models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004736"/>
                  </a:ext>
                </a:extLst>
              </a:tr>
              <a:tr h="735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Strong results across multiple datasets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Hierarchy creation may be computationally expensive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034189"/>
                  </a:ext>
                </a:extLst>
              </a:tr>
              <a:tr h="1050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Clear improvement in real-time mapping quality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Semantic grouping depends on LLM quality</a:t>
                      </a:r>
                      <a:endParaRPr lang="en-AE" sz="1800" dirty="0"/>
                    </a:p>
                    <a:p>
                      <a:pPr algn="ctr"/>
                      <a:endParaRPr lang="en-AE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56524"/>
                  </a:ext>
                </a:extLst>
              </a:tr>
              <a:tr h="4259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Supports monocular &amp; RGB-D</a:t>
                      </a:r>
                      <a:endParaRPr lang="en-AE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E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29777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1E88521A-8817-B446-3719-2340663C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and Drawbacks</a:t>
            </a:r>
            <a:endParaRPr lang="en-AE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EABACDA-751B-79E6-E0CC-2D44FCC46E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665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123"/>
    </mc:Choice>
    <mc:Fallback>
      <p:transition spd="slow" advTm="16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0F83-AB1E-5213-56F3-9D1E0681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Improvements</a:t>
            </a:r>
            <a:endParaRPr lang="en-A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EEEB53-FED6-C5C5-08C1-7FCEA0070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685803"/>
              </p:ext>
            </p:extLst>
          </p:nvPr>
        </p:nvGraphicFramePr>
        <p:xfrm>
          <a:off x="2236951" y="1802524"/>
          <a:ext cx="7921297" cy="488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185321EC-7590-4A4F-A1AA-A00A0A5A64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590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96"/>
    </mc:Choice>
    <mc:Fallback>
      <p:transition spd="slow" advTm="53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B668-8DB1-2F9B-3842-8C7F29E3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F734D-8AD8-C253-B327-0841887FF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First true neuro-symbolic Gaussian SLAM</a:t>
            </a:r>
          </a:p>
          <a:p>
            <a:pPr>
              <a:lnSpc>
                <a:spcPct val="200000"/>
              </a:lnSpc>
            </a:pPr>
            <a:r>
              <a:rPr lang="en-US" dirty="0"/>
              <a:t>Efficient &amp; scalable semantic mapping</a:t>
            </a:r>
          </a:p>
          <a:p>
            <a:pPr>
              <a:lnSpc>
                <a:spcPct val="200000"/>
              </a:lnSpc>
            </a:pPr>
            <a:r>
              <a:rPr lang="en-US" dirty="0"/>
              <a:t>Strong step toward cognitive perception in robotics</a:t>
            </a:r>
          </a:p>
          <a:p>
            <a:pPr>
              <a:lnSpc>
                <a:spcPct val="200000"/>
              </a:lnSpc>
            </a:pPr>
            <a:r>
              <a:rPr lang="en-US" dirty="0"/>
              <a:t>Bridges symbolic AI + modern SLAM + generative models</a:t>
            </a:r>
            <a:endParaRPr lang="en-AE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252C7609-C8ED-6A3F-1ECD-E06E2AA3F3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835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90"/>
    </mc:Choice>
    <mc:Fallback>
      <p:transition spd="slow" advTm="53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u_Theme1">
  <a:themeElements>
    <a:clrScheme name="KU">
      <a:dk1>
        <a:sysClr val="windowText" lastClr="000000"/>
      </a:dk1>
      <a:lt1>
        <a:sysClr val="window" lastClr="FFFFFF"/>
      </a:lt1>
      <a:dk2>
        <a:srgbClr val="0047BA"/>
      </a:dk2>
      <a:lt2>
        <a:srgbClr val="96969A"/>
      </a:lt2>
      <a:accent1>
        <a:srgbClr val="00CE7C"/>
      </a:accent1>
      <a:accent2>
        <a:srgbClr val="E53E51"/>
      </a:accent2>
      <a:accent3>
        <a:srgbClr val="84DADE"/>
      </a:accent3>
      <a:accent4>
        <a:srgbClr val="4C3041"/>
      </a:accent4>
      <a:accent5>
        <a:srgbClr val="F5CE3E"/>
      </a:accent5>
      <a:accent6>
        <a:srgbClr val="D0CFC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5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u_Theme1" id="{56BAC804-4AAE-4FBF-BA3C-5C1C87F711D9}" vid="{0EE79103-CEED-457D-B412-3D9CA95C7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ku_Theme1</Template>
  <TotalTime>151</TotalTime>
  <Words>1415</Words>
  <Application>Microsoft Office PowerPoint</Application>
  <PresentationFormat>Widescreen</PresentationFormat>
  <Paragraphs>112</Paragraphs>
  <Slides>10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NimbusRomNo9L-Regu</vt:lpstr>
      <vt:lpstr>ku_Theme1</vt:lpstr>
      <vt:lpstr>Article Analysis:  Hier-SLAM++: Neuro-Symbolic Semantic SLAM with Hierarchically Categorical Gaussian Splatting</vt:lpstr>
      <vt:lpstr>Relevance </vt:lpstr>
      <vt:lpstr>Research Problem </vt:lpstr>
      <vt:lpstr>Objectives</vt:lpstr>
      <vt:lpstr>Methodology </vt:lpstr>
      <vt:lpstr>Key Results </vt:lpstr>
      <vt:lpstr>Strengths and Drawbacks</vt:lpstr>
      <vt:lpstr>Possible Improvements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Aamna Rashed Alshehhi</dc:creator>
  <cp:lastModifiedBy>Aamna Rashed Alshehhi</cp:lastModifiedBy>
  <cp:revision>6</cp:revision>
  <dcterms:created xsi:type="dcterms:W3CDTF">2025-11-05T12:54:31Z</dcterms:created>
  <dcterms:modified xsi:type="dcterms:W3CDTF">2025-11-05T19:34:21Z</dcterms:modified>
</cp:coreProperties>
</file>